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9" r:id="rId8"/>
    <p:sldId id="268" r:id="rId9"/>
    <p:sldId id="270" r:id="rId10"/>
    <p:sldId id="271" r:id="rId11"/>
    <p:sldId id="272" r:id="rId12"/>
    <p:sldId id="273" r:id="rId13"/>
  </p:sldIdLst>
  <p:sldSz cx="18288000" cy="10287000"/>
  <p:notesSz cx="6858000" cy="9144000"/>
  <p:embeddedFontLst>
    <p:embeddedFont>
      <p:font typeface="Helvetica World" panose="020B0604020202020204" charset="-128"/>
      <p:regular r:id="rId14"/>
    </p:embeddedFont>
    <p:embeddedFont>
      <p:font typeface="Garet" panose="020B0604020202020204" charset="0"/>
      <p:regular r:id="rId15"/>
    </p:embeddedFont>
    <p:embeddedFont>
      <p:font typeface="Garet Bold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8" d="100"/>
          <a:sy n="38" d="100"/>
        </p:scale>
        <p:origin x="948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0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661876"/>
            <a:ext cx="18288000" cy="2436051"/>
            <a:chOff x="0" y="0"/>
            <a:chExt cx="3281721" cy="4371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81721" cy="437141"/>
            </a:xfrm>
            <a:custGeom>
              <a:avLst/>
              <a:gdLst/>
              <a:ahLst/>
              <a:cxnLst/>
              <a:rect l="l" t="t" r="r" b="b"/>
              <a:pathLst>
                <a:path w="3281721" h="437141">
                  <a:moveTo>
                    <a:pt x="8890" y="0"/>
                  </a:moveTo>
                  <a:lnTo>
                    <a:pt x="3272831" y="0"/>
                  </a:lnTo>
                  <a:cubicBezTo>
                    <a:pt x="3275189" y="0"/>
                    <a:pt x="3277450" y="937"/>
                    <a:pt x="3279118" y="2604"/>
                  </a:cubicBezTo>
                  <a:cubicBezTo>
                    <a:pt x="3280785" y="4271"/>
                    <a:pt x="3281721" y="6532"/>
                    <a:pt x="3281721" y="8890"/>
                  </a:cubicBezTo>
                  <a:lnTo>
                    <a:pt x="3281721" y="428251"/>
                  </a:lnTo>
                  <a:cubicBezTo>
                    <a:pt x="3281721" y="433161"/>
                    <a:pt x="3277741" y="437141"/>
                    <a:pt x="3272831" y="437141"/>
                  </a:cubicBezTo>
                  <a:lnTo>
                    <a:pt x="8890" y="437141"/>
                  </a:lnTo>
                  <a:cubicBezTo>
                    <a:pt x="3980" y="437141"/>
                    <a:pt x="0" y="433161"/>
                    <a:pt x="0" y="428251"/>
                  </a:cubicBezTo>
                  <a:lnTo>
                    <a:pt x="0" y="8890"/>
                  </a:lnTo>
                  <a:cubicBezTo>
                    <a:pt x="0" y="3980"/>
                    <a:pt x="3980" y="0"/>
                    <a:pt x="889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3281721" cy="465716"/>
            </a:xfrm>
            <a:prstGeom prst="rect">
              <a:avLst/>
            </a:prstGeom>
          </p:spPr>
          <p:txBody>
            <a:bodyPr lIns="44135" tIns="44135" rIns="44135" bIns="44135" rtlCol="0" anchor="ctr"/>
            <a:lstStyle/>
            <a:p>
              <a:pPr algn="ctr">
                <a:lnSpc>
                  <a:spcPts val="231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831681" y="6970034"/>
            <a:ext cx="5341623" cy="4939069"/>
            <a:chOff x="0" y="0"/>
            <a:chExt cx="1406847" cy="130082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06847" cy="1300825"/>
            </a:xfrm>
            <a:custGeom>
              <a:avLst/>
              <a:gdLst/>
              <a:ahLst/>
              <a:cxnLst/>
              <a:rect l="l" t="t" r="r" b="b"/>
              <a:pathLst>
                <a:path w="1406847" h="1300825">
                  <a:moveTo>
                    <a:pt x="144936" y="0"/>
                  </a:moveTo>
                  <a:lnTo>
                    <a:pt x="1261911" y="0"/>
                  </a:lnTo>
                  <a:cubicBezTo>
                    <a:pt x="1300351" y="0"/>
                    <a:pt x="1337216" y="15270"/>
                    <a:pt x="1364396" y="42451"/>
                  </a:cubicBezTo>
                  <a:cubicBezTo>
                    <a:pt x="1391577" y="69631"/>
                    <a:pt x="1406847" y="106496"/>
                    <a:pt x="1406847" y="144936"/>
                  </a:cubicBezTo>
                  <a:lnTo>
                    <a:pt x="1406847" y="1155889"/>
                  </a:lnTo>
                  <a:cubicBezTo>
                    <a:pt x="1406847" y="1194328"/>
                    <a:pt x="1391577" y="1231193"/>
                    <a:pt x="1364396" y="1258374"/>
                  </a:cubicBezTo>
                  <a:cubicBezTo>
                    <a:pt x="1337216" y="1285555"/>
                    <a:pt x="1300351" y="1300825"/>
                    <a:pt x="1261911" y="1300825"/>
                  </a:cubicBezTo>
                  <a:lnTo>
                    <a:pt x="144936" y="1300825"/>
                  </a:lnTo>
                  <a:cubicBezTo>
                    <a:pt x="106496" y="1300825"/>
                    <a:pt x="69631" y="1285555"/>
                    <a:pt x="42451" y="1258374"/>
                  </a:cubicBezTo>
                  <a:cubicBezTo>
                    <a:pt x="15270" y="1231193"/>
                    <a:pt x="0" y="1194328"/>
                    <a:pt x="0" y="1155889"/>
                  </a:cubicBezTo>
                  <a:lnTo>
                    <a:pt x="0" y="144936"/>
                  </a:lnTo>
                  <a:cubicBezTo>
                    <a:pt x="0" y="106496"/>
                    <a:pt x="15270" y="69631"/>
                    <a:pt x="42451" y="42451"/>
                  </a:cubicBezTo>
                  <a:cubicBezTo>
                    <a:pt x="69631" y="15270"/>
                    <a:pt x="106496" y="0"/>
                    <a:pt x="144936" y="0"/>
                  </a:cubicBezTo>
                  <a:close/>
                </a:path>
              </a:pathLst>
            </a:custGeom>
            <a:solidFill>
              <a:srgbClr val="EA6B0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1406847" cy="1367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3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028700" y="731838"/>
            <a:ext cx="593724" cy="593724"/>
          </a:xfrm>
          <a:custGeom>
            <a:avLst/>
            <a:gdLst/>
            <a:ahLst/>
            <a:cxnLst/>
            <a:rect l="l" t="t" r="r" b="b"/>
            <a:pathLst>
              <a:path w="593724" h="593724">
                <a:moveTo>
                  <a:pt x="0" y="0"/>
                </a:moveTo>
                <a:lnTo>
                  <a:pt x="593724" y="0"/>
                </a:lnTo>
                <a:lnTo>
                  <a:pt x="593724" y="593724"/>
                </a:lnTo>
                <a:lnTo>
                  <a:pt x="0" y="5937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G"/>
          </a:p>
        </p:txBody>
      </p:sp>
      <p:grpSp>
        <p:nvGrpSpPr>
          <p:cNvPr id="9" name="Group 9"/>
          <p:cNvGrpSpPr/>
          <p:nvPr/>
        </p:nvGrpSpPr>
        <p:grpSpPr>
          <a:xfrm>
            <a:off x="13266943" y="731838"/>
            <a:ext cx="3982832" cy="593724"/>
            <a:chOff x="0" y="0"/>
            <a:chExt cx="1048976" cy="15637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48976" cy="156372"/>
            </a:xfrm>
            <a:custGeom>
              <a:avLst/>
              <a:gdLst/>
              <a:ahLst/>
              <a:cxnLst/>
              <a:rect l="l" t="t" r="r" b="b"/>
              <a:pathLst>
                <a:path w="1048976" h="156372">
                  <a:moveTo>
                    <a:pt x="78186" y="0"/>
                  </a:moveTo>
                  <a:lnTo>
                    <a:pt x="970790" y="0"/>
                  </a:lnTo>
                  <a:cubicBezTo>
                    <a:pt x="991526" y="0"/>
                    <a:pt x="1011413" y="8237"/>
                    <a:pt x="1026076" y="22900"/>
                  </a:cubicBezTo>
                  <a:cubicBezTo>
                    <a:pt x="1040739" y="37563"/>
                    <a:pt x="1048976" y="57450"/>
                    <a:pt x="1048976" y="78186"/>
                  </a:cubicBezTo>
                  <a:lnTo>
                    <a:pt x="1048976" y="78186"/>
                  </a:lnTo>
                  <a:cubicBezTo>
                    <a:pt x="1048976" y="98922"/>
                    <a:pt x="1040739" y="118809"/>
                    <a:pt x="1026076" y="133472"/>
                  </a:cubicBezTo>
                  <a:cubicBezTo>
                    <a:pt x="1011413" y="148134"/>
                    <a:pt x="991526" y="156372"/>
                    <a:pt x="970790" y="156372"/>
                  </a:cubicBezTo>
                  <a:lnTo>
                    <a:pt x="78186" y="156372"/>
                  </a:lnTo>
                  <a:cubicBezTo>
                    <a:pt x="57450" y="156372"/>
                    <a:pt x="37563" y="148134"/>
                    <a:pt x="22900" y="133472"/>
                  </a:cubicBezTo>
                  <a:cubicBezTo>
                    <a:pt x="8237" y="118809"/>
                    <a:pt x="0" y="98922"/>
                    <a:pt x="0" y="78186"/>
                  </a:cubicBezTo>
                  <a:lnTo>
                    <a:pt x="0" y="78186"/>
                  </a:lnTo>
                  <a:cubicBezTo>
                    <a:pt x="0" y="57450"/>
                    <a:pt x="8237" y="37563"/>
                    <a:pt x="22900" y="22900"/>
                  </a:cubicBezTo>
                  <a:cubicBezTo>
                    <a:pt x="37563" y="8237"/>
                    <a:pt x="57450" y="0"/>
                    <a:pt x="7818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1048976" cy="2039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  <a:spcBef>
                  <a:spcPct val="0"/>
                </a:spcBef>
              </a:pPr>
              <a:r>
                <a:rPr lang="en-US" sz="2499">
                  <a:solidFill>
                    <a:srgbClr val="222222"/>
                  </a:solidFill>
                  <a:latin typeface="Garet"/>
                  <a:ea typeface="Garet"/>
                  <a:cs typeface="Garet"/>
                  <a:sym typeface="Garet"/>
                </a:rPr>
                <a:t>10 November 2024</a:t>
              </a:r>
            </a:p>
          </p:txBody>
        </p:sp>
      </p:grpSp>
      <p:sp>
        <p:nvSpPr>
          <p:cNvPr id="12" name="Freeform 12"/>
          <p:cNvSpPr/>
          <p:nvPr/>
        </p:nvSpPr>
        <p:spPr>
          <a:xfrm>
            <a:off x="13466968" y="849496"/>
            <a:ext cx="358408" cy="358408"/>
          </a:xfrm>
          <a:custGeom>
            <a:avLst/>
            <a:gdLst/>
            <a:ahLst/>
            <a:cxnLst/>
            <a:rect l="l" t="t" r="r" b="b"/>
            <a:pathLst>
              <a:path w="358408" h="358408">
                <a:moveTo>
                  <a:pt x="0" y="0"/>
                </a:moveTo>
                <a:lnTo>
                  <a:pt x="358409" y="0"/>
                </a:lnTo>
                <a:lnTo>
                  <a:pt x="358409" y="358408"/>
                </a:lnTo>
                <a:lnTo>
                  <a:pt x="0" y="3584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G"/>
          </a:p>
        </p:txBody>
      </p:sp>
      <p:grpSp>
        <p:nvGrpSpPr>
          <p:cNvPr id="13" name="Group 13"/>
          <p:cNvGrpSpPr/>
          <p:nvPr/>
        </p:nvGrpSpPr>
        <p:grpSpPr>
          <a:xfrm>
            <a:off x="1898328" y="731838"/>
            <a:ext cx="4413714" cy="593724"/>
            <a:chOff x="0" y="0"/>
            <a:chExt cx="1162460" cy="15637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162460" cy="156372"/>
            </a:xfrm>
            <a:custGeom>
              <a:avLst/>
              <a:gdLst/>
              <a:ahLst/>
              <a:cxnLst/>
              <a:rect l="l" t="t" r="r" b="b"/>
              <a:pathLst>
                <a:path w="1162460" h="156372">
                  <a:moveTo>
                    <a:pt x="78186" y="0"/>
                  </a:moveTo>
                  <a:lnTo>
                    <a:pt x="1084274" y="0"/>
                  </a:lnTo>
                  <a:cubicBezTo>
                    <a:pt x="1105010" y="0"/>
                    <a:pt x="1124897" y="8237"/>
                    <a:pt x="1139559" y="22900"/>
                  </a:cubicBezTo>
                  <a:cubicBezTo>
                    <a:pt x="1154222" y="37563"/>
                    <a:pt x="1162460" y="57450"/>
                    <a:pt x="1162460" y="78186"/>
                  </a:cubicBezTo>
                  <a:lnTo>
                    <a:pt x="1162460" y="78186"/>
                  </a:lnTo>
                  <a:cubicBezTo>
                    <a:pt x="1162460" y="98922"/>
                    <a:pt x="1154222" y="118809"/>
                    <a:pt x="1139559" y="133472"/>
                  </a:cubicBezTo>
                  <a:cubicBezTo>
                    <a:pt x="1124897" y="148134"/>
                    <a:pt x="1105010" y="156372"/>
                    <a:pt x="1084274" y="156372"/>
                  </a:cubicBezTo>
                  <a:lnTo>
                    <a:pt x="78186" y="156372"/>
                  </a:lnTo>
                  <a:cubicBezTo>
                    <a:pt x="57450" y="156372"/>
                    <a:pt x="37563" y="148134"/>
                    <a:pt x="22900" y="133472"/>
                  </a:cubicBezTo>
                  <a:cubicBezTo>
                    <a:pt x="8237" y="118809"/>
                    <a:pt x="0" y="98922"/>
                    <a:pt x="0" y="78186"/>
                  </a:cubicBezTo>
                  <a:lnTo>
                    <a:pt x="0" y="78186"/>
                  </a:lnTo>
                  <a:cubicBezTo>
                    <a:pt x="0" y="57450"/>
                    <a:pt x="8237" y="37563"/>
                    <a:pt x="22900" y="22900"/>
                  </a:cubicBezTo>
                  <a:cubicBezTo>
                    <a:pt x="37563" y="8237"/>
                    <a:pt x="57450" y="0"/>
                    <a:pt x="7818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1162460" cy="2039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  <a:spcBef>
                  <a:spcPct val="0"/>
                </a:spcBef>
              </a:pPr>
              <a:r>
                <a:rPr lang="en-US" sz="2499">
                  <a:solidFill>
                    <a:srgbClr val="222222"/>
                  </a:solidFill>
                  <a:latin typeface="Garet"/>
                  <a:ea typeface="Garet"/>
                  <a:cs typeface="Garet"/>
                  <a:sym typeface="Garet"/>
                </a:rPr>
                <a:t>ex-NNSSAB95 Alumni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7230940" y="9056051"/>
            <a:ext cx="8204735" cy="1192849"/>
            <a:chOff x="0" y="0"/>
            <a:chExt cx="2160918" cy="31416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160918" cy="314166"/>
            </a:xfrm>
            <a:custGeom>
              <a:avLst/>
              <a:gdLst/>
              <a:ahLst/>
              <a:cxnLst/>
              <a:rect l="l" t="t" r="r" b="b"/>
              <a:pathLst>
                <a:path w="2160918" h="314166">
                  <a:moveTo>
                    <a:pt x="94359" y="0"/>
                  </a:moveTo>
                  <a:lnTo>
                    <a:pt x="2066559" y="0"/>
                  </a:lnTo>
                  <a:cubicBezTo>
                    <a:pt x="2091584" y="0"/>
                    <a:pt x="2115585" y="9941"/>
                    <a:pt x="2133281" y="27637"/>
                  </a:cubicBezTo>
                  <a:cubicBezTo>
                    <a:pt x="2150976" y="45333"/>
                    <a:pt x="2160918" y="69334"/>
                    <a:pt x="2160918" y="94359"/>
                  </a:cubicBezTo>
                  <a:lnTo>
                    <a:pt x="2160918" y="219807"/>
                  </a:lnTo>
                  <a:cubicBezTo>
                    <a:pt x="2160918" y="271920"/>
                    <a:pt x="2118672" y="314166"/>
                    <a:pt x="2066559" y="314166"/>
                  </a:cubicBezTo>
                  <a:lnTo>
                    <a:pt x="94359" y="314166"/>
                  </a:lnTo>
                  <a:cubicBezTo>
                    <a:pt x="42246" y="314166"/>
                    <a:pt x="0" y="271920"/>
                    <a:pt x="0" y="219807"/>
                  </a:cubicBezTo>
                  <a:lnTo>
                    <a:pt x="0" y="94359"/>
                  </a:lnTo>
                  <a:cubicBezTo>
                    <a:pt x="0" y="42246"/>
                    <a:pt x="42246" y="0"/>
                    <a:pt x="94359" y="0"/>
                  </a:cubicBezTo>
                  <a:close/>
                </a:path>
              </a:pathLst>
            </a:custGeom>
            <a:solidFill>
              <a:srgbClr val="EA6B0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66675"/>
              <a:ext cx="2160918" cy="3808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39"/>
                </a:lnSpc>
              </a:pPr>
              <a:r>
                <a:rPr lang="en-US" sz="3599">
                  <a:solidFill>
                    <a:srgbClr val="FFFFFF"/>
                  </a:solidFill>
                  <a:latin typeface="Garet"/>
                  <a:ea typeface="Garet"/>
                  <a:cs typeface="Garet"/>
                  <a:sym typeface="Garet"/>
                </a:rPr>
                <a:t>Adebola Omololu FCA</a:t>
              </a: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7257698" y="3504533"/>
            <a:ext cx="10010584" cy="3211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191"/>
              </a:lnSpc>
            </a:pPr>
            <a:r>
              <a:rPr lang="en-US" sz="13546" dirty="0">
                <a:solidFill>
                  <a:srgbClr val="222222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Acceptance Speech</a:t>
            </a:r>
          </a:p>
        </p:txBody>
      </p:sp>
      <p:sp>
        <p:nvSpPr>
          <p:cNvPr id="20" name="AutoShape 20"/>
          <p:cNvSpPr/>
          <p:nvPr/>
        </p:nvSpPr>
        <p:spPr>
          <a:xfrm>
            <a:off x="1028700" y="1808598"/>
            <a:ext cx="16230600" cy="0"/>
          </a:xfrm>
          <a:prstGeom prst="line">
            <a:avLst/>
          </a:prstGeom>
          <a:ln w="19050" cap="rnd">
            <a:solidFill>
              <a:srgbClr val="2222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NG"/>
          </a:p>
        </p:txBody>
      </p:sp>
      <p:grpSp>
        <p:nvGrpSpPr>
          <p:cNvPr id="21" name="Group 21"/>
          <p:cNvGrpSpPr/>
          <p:nvPr/>
        </p:nvGrpSpPr>
        <p:grpSpPr>
          <a:xfrm>
            <a:off x="1028700" y="2692791"/>
            <a:ext cx="5283342" cy="6565509"/>
            <a:chOff x="0" y="0"/>
            <a:chExt cx="1106327" cy="1374811"/>
          </a:xfrm>
        </p:grpSpPr>
        <p:sp>
          <p:nvSpPr>
            <p:cNvPr id="22" name="Freeform 22"/>
            <p:cNvSpPr/>
            <p:nvPr/>
          </p:nvSpPr>
          <p:spPr>
            <a:xfrm flipH="1">
              <a:off x="0" y="0"/>
              <a:ext cx="1106326" cy="1374811"/>
            </a:xfrm>
            <a:custGeom>
              <a:avLst/>
              <a:gdLst/>
              <a:ahLst/>
              <a:cxnLst/>
              <a:rect l="l" t="t" r="r" b="b"/>
              <a:pathLst>
                <a:path w="1106326" h="1374811">
                  <a:moveTo>
                    <a:pt x="959792" y="0"/>
                  </a:moveTo>
                  <a:lnTo>
                    <a:pt x="146535" y="0"/>
                  </a:lnTo>
                  <a:cubicBezTo>
                    <a:pt x="107671" y="0"/>
                    <a:pt x="70399" y="15438"/>
                    <a:pt x="42919" y="42919"/>
                  </a:cubicBezTo>
                  <a:cubicBezTo>
                    <a:pt x="15438" y="70400"/>
                    <a:pt x="0" y="107671"/>
                    <a:pt x="0" y="146535"/>
                  </a:cubicBezTo>
                  <a:lnTo>
                    <a:pt x="0" y="1228276"/>
                  </a:lnTo>
                  <a:cubicBezTo>
                    <a:pt x="0" y="1309205"/>
                    <a:pt x="65606" y="1374811"/>
                    <a:pt x="146535" y="1374811"/>
                  </a:cubicBezTo>
                  <a:lnTo>
                    <a:pt x="959792" y="1374811"/>
                  </a:lnTo>
                  <a:cubicBezTo>
                    <a:pt x="998655" y="1374811"/>
                    <a:pt x="1035927" y="1359373"/>
                    <a:pt x="1063407" y="1331892"/>
                  </a:cubicBezTo>
                  <a:cubicBezTo>
                    <a:pt x="1090888" y="1304412"/>
                    <a:pt x="1106326" y="1267140"/>
                    <a:pt x="1106326" y="1228276"/>
                  </a:cubicBezTo>
                  <a:lnTo>
                    <a:pt x="1106326" y="146535"/>
                  </a:lnTo>
                  <a:cubicBezTo>
                    <a:pt x="1106326" y="65606"/>
                    <a:pt x="1040721" y="0"/>
                    <a:pt x="959792" y="0"/>
                  </a:cubicBezTo>
                  <a:close/>
                </a:path>
              </a:pathLst>
            </a:custGeom>
            <a:blipFill>
              <a:blip r:embed="rId6"/>
              <a:stretch>
                <a:fillRect l="-30903" t="-8261" r="-91805" b="-11365"/>
              </a:stretch>
            </a:blipFill>
          </p:spPr>
          <p:txBody>
            <a:bodyPr/>
            <a:lstStyle/>
            <a:p>
              <a:endParaRPr lang="en-NG"/>
            </a:p>
          </p:txBody>
        </p:sp>
      </p:grpSp>
      <p:sp>
        <p:nvSpPr>
          <p:cNvPr id="23" name="Freeform 23"/>
          <p:cNvSpPr/>
          <p:nvPr/>
        </p:nvSpPr>
        <p:spPr>
          <a:xfrm>
            <a:off x="1969676" y="7301319"/>
            <a:ext cx="3401390" cy="1360556"/>
          </a:xfrm>
          <a:custGeom>
            <a:avLst/>
            <a:gdLst/>
            <a:ahLst/>
            <a:cxnLst/>
            <a:rect l="l" t="t" r="r" b="b"/>
            <a:pathLst>
              <a:path w="3401390" h="1360556">
                <a:moveTo>
                  <a:pt x="0" y="0"/>
                </a:moveTo>
                <a:lnTo>
                  <a:pt x="3401390" y="0"/>
                </a:lnTo>
                <a:lnTo>
                  <a:pt x="3401390" y="1360557"/>
                </a:lnTo>
                <a:lnTo>
                  <a:pt x="0" y="13605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G"/>
          </a:p>
        </p:txBody>
      </p:sp>
      <p:sp>
        <p:nvSpPr>
          <p:cNvPr id="24" name="TextBox 24"/>
          <p:cNvSpPr txBox="1"/>
          <p:nvPr/>
        </p:nvSpPr>
        <p:spPr>
          <a:xfrm>
            <a:off x="7257698" y="6942212"/>
            <a:ext cx="9060626" cy="16267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222222"/>
                </a:solidFill>
                <a:latin typeface="Garet"/>
                <a:ea typeface="Garet"/>
                <a:cs typeface="Garet"/>
                <a:sym typeface="Garet"/>
              </a:rPr>
              <a:t>Commitment to Progress &amp; Unity</a:t>
            </a:r>
          </a:p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3200" dirty="0">
                <a:solidFill>
                  <a:srgbClr val="222222"/>
                </a:solidFill>
                <a:latin typeface="Garet"/>
                <a:ea typeface="Garet"/>
                <a:cs typeface="Garet"/>
                <a:sym typeface="Garet"/>
              </a:rPr>
              <a:t>11 November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0E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B0A0C15-E672-82E7-3BC5-9983AD3D7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059A5038-8998-556C-315C-CFF2F328BA97}"/>
              </a:ext>
            </a:extLst>
          </p:cNvPr>
          <p:cNvSpPr/>
          <p:nvPr/>
        </p:nvSpPr>
        <p:spPr>
          <a:xfrm>
            <a:off x="1028700" y="731838"/>
            <a:ext cx="593724" cy="593724"/>
          </a:xfrm>
          <a:custGeom>
            <a:avLst/>
            <a:gdLst/>
            <a:ahLst/>
            <a:cxnLst/>
            <a:rect l="l" t="t" r="r" b="b"/>
            <a:pathLst>
              <a:path w="593724" h="593724">
                <a:moveTo>
                  <a:pt x="0" y="0"/>
                </a:moveTo>
                <a:lnTo>
                  <a:pt x="593724" y="0"/>
                </a:lnTo>
                <a:lnTo>
                  <a:pt x="593724" y="593724"/>
                </a:lnTo>
                <a:lnTo>
                  <a:pt x="0" y="5937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G"/>
          </a:p>
        </p:txBody>
      </p:sp>
      <p:grpSp>
        <p:nvGrpSpPr>
          <p:cNvPr id="13" name="Group 13">
            <a:extLst>
              <a:ext uri="{FF2B5EF4-FFF2-40B4-BE49-F238E27FC236}">
                <a16:creationId xmlns:a16="http://schemas.microsoft.com/office/drawing/2014/main" id="{5F42BE17-0894-46B0-57F8-4CC3EA7F829D}"/>
              </a:ext>
            </a:extLst>
          </p:cNvPr>
          <p:cNvGrpSpPr/>
          <p:nvPr/>
        </p:nvGrpSpPr>
        <p:grpSpPr>
          <a:xfrm>
            <a:off x="1898328" y="731838"/>
            <a:ext cx="2647726" cy="593724"/>
            <a:chOff x="0" y="0"/>
            <a:chExt cx="697344" cy="156372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5F55E937-7EC9-034F-BF61-AFA438D39E70}"/>
                </a:ext>
              </a:extLst>
            </p:cNvPr>
            <p:cNvSpPr/>
            <p:nvPr/>
          </p:nvSpPr>
          <p:spPr>
            <a:xfrm>
              <a:off x="0" y="0"/>
              <a:ext cx="697344" cy="156372"/>
            </a:xfrm>
            <a:custGeom>
              <a:avLst/>
              <a:gdLst/>
              <a:ahLst/>
              <a:cxnLst/>
              <a:rect l="l" t="t" r="r" b="b"/>
              <a:pathLst>
                <a:path w="697344" h="156372">
                  <a:moveTo>
                    <a:pt x="78186" y="0"/>
                  </a:moveTo>
                  <a:lnTo>
                    <a:pt x="619158" y="0"/>
                  </a:lnTo>
                  <a:cubicBezTo>
                    <a:pt x="639894" y="0"/>
                    <a:pt x="659781" y="8237"/>
                    <a:pt x="674443" y="22900"/>
                  </a:cubicBezTo>
                  <a:cubicBezTo>
                    <a:pt x="689106" y="37563"/>
                    <a:pt x="697344" y="57450"/>
                    <a:pt x="697344" y="78186"/>
                  </a:cubicBezTo>
                  <a:lnTo>
                    <a:pt x="697344" y="78186"/>
                  </a:lnTo>
                  <a:cubicBezTo>
                    <a:pt x="697344" y="98922"/>
                    <a:pt x="689106" y="118809"/>
                    <a:pt x="674443" y="133472"/>
                  </a:cubicBezTo>
                  <a:cubicBezTo>
                    <a:pt x="659781" y="148134"/>
                    <a:pt x="639894" y="156372"/>
                    <a:pt x="619158" y="156372"/>
                  </a:cubicBezTo>
                  <a:lnTo>
                    <a:pt x="78186" y="156372"/>
                  </a:lnTo>
                  <a:cubicBezTo>
                    <a:pt x="57450" y="156372"/>
                    <a:pt x="37563" y="148134"/>
                    <a:pt x="22900" y="133472"/>
                  </a:cubicBezTo>
                  <a:cubicBezTo>
                    <a:pt x="8237" y="118809"/>
                    <a:pt x="0" y="98922"/>
                    <a:pt x="0" y="78186"/>
                  </a:cubicBezTo>
                  <a:lnTo>
                    <a:pt x="0" y="78186"/>
                  </a:lnTo>
                  <a:cubicBezTo>
                    <a:pt x="0" y="57450"/>
                    <a:pt x="8237" y="37563"/>
                    <a:pt x="22900" y="22900"/>
                  </a:cubicBezTo>
                  <a:cubicBezTo>
                    <a:pt x="37563" y="8237"/>
                    <a:pt x="57450" y="0"/>
                    <a:pt x="7818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F2B542BD-E637-3F42-3629-6F4B82E561CD}"/>
                </a:ext>
              </a:extLst>
            </p:cNvPr>
            <p:cNvSpPr txBox="1"/>
            <p:nvPr/>
          </p:nvSpPr>
          <p:spPr>
            <a:xfrm>
              <a:off x="0" y="-47625"/>
              <a:ext cx="697344" cy="2039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  <a:spcBef>
                  <a:spcPct val="0"/>
                </a:spcBef>
              </a:pPr>
              <a:r>
                <a:rPr lang="en-US" sz="2499">
                  <a:solidFill>
                    <a:srgbClr val="222222"/>
                  </a:solidFill>
                  <a:latin typeface="Garet"/>
                  <a:ea typeface="Garet"/>
                  <a:cs typeface="Garet"/>
                  <a:sym typeface="Garet"/>
                </a:rPr>
                <a:t>ONWARD</a:t>
              </a:r>
            </a:p>
          </p:txBody>
        </p:sp>
      </p:grpSp>
      <p:sp>
        <p:nvSpPr>
          <p:cNvPr id="16" name="AutoShape 16">
            <a:extLst>
              <a:ext uri="{FF2B5EF4-FFF2-40B4-BE49-F238E27FC236}">
                <a16:creationId xmlns:a16="http://schemas.microsoft.com/office/drawing/2014/main" id="{7DA8A4F0-9C13-0895-A0B9-491A456A1C9C}"/>
              </a:ext>
            </a:extLst>
          </p:cNvPr>
          <p:cNvSpPr/>
          <p:nvPr/>
        </p:nvSpPr>
        <p:spPr>
          <a:xfrm>
            <a:off x="1028700" y="1808598"/>
            <a:ext cx="16230600" cy="0"/>
          </a:xfrm>
          <a:prstGeom prst="line">
            <a:avLst/>
          </a:prstGeom>
          <a:ln w="19050" cap="rnd">
            <a:solidFill>
              <a:srgbClr val="2222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NG"/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00542E24-8CEC-CCBF-004F-6F8A1F79014E}"/>
              </a:ext>
            </a:extLst>
          </p:cNvPr>
          <p:cNvSpPr txBox="1"/>
          <p:nvPr/>
        </p:nvSpPr>
        <p:spPr>
          <a:xfrm>
            <a:off x="2835264" y="2810749"/>
            <a:ext cx="12617473" cy="1425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00"/>
              </a:lnSpc>
            </a:pPr>
            <a:r>
              <a:rPr lang="en-US" sz="12000" dirty="0">
                <a:solidFill>
                  <a:srgbClr val="222222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Digital</a:t>
            </a:r>
          </a:p>
        </p:txBody>
      </p:sp>
      <p:grpSp>
        <p:nvGrpSpPr>
          <p:cNvPr id="36" name="Group 36">
            <a:extLst>
              <a:ext uri="{FF2B5EF4-FFF2-40B4-BE49-F238E27FC236}">
                <a16:creationId xmlns:a16="http://schemas.microsoft.com/office/drawing/2014/main" id="{41D00E8C-D6B8-BC18-69B2-B47B23E9A57F}"/>
              </a:ext>
            </a:extLst>
          </p:cNvPr>
          <p:cNvGrpSpPr/>
          <p:nvPr/>
        </p:nvGrpSpPr>
        <p:grpSpPr>
          <a:xfrm>
            <a:off x="838200" y="6460164"/>
            <a:ext cx="16230600" cy="3094998"/>
            <a:chOff x="0" y="0"/>
            <a:chExt cx="4274726" cy="815144"/>
          </a:xfrm>
        </p:grpSpPr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3D2E8EBA-B043-C77D-3626-6FACD4CC25E4}"/>
                </a:ext>
              </a:extLst>
            </p:cNvPr>
            <p:cNvSpPr/>
            <p:nvPr/>
          </p:nvSpPr>
          <p:spPr>
            <a:xfrm>
              <a:off x="0" y="0"/>
              <a:ext cx="4274726" cy="815144"/>
            </a:xfrm>
            <a:custGeom>
              <a:avLst/>
              <a:gdLst/>
              <a:ahLst/>
              <a:cxnLst/>
              <a:rect l="l" t="t" r="r" b="b"/>
              <a:pathLst>
                <a:path w="4274726" h="815144">
                  <a:moveTo>
                    <a:pt x="47700" y="0"/>
                  </a:moveTo>
                  <a:lnTo>
                    <a:pt x="4227026" y="0"/>
                  </a:lnTo>
                  <a:cubicBezTo>
                    <a:pt x="4239677" y="0"/>
                    <a:pt x="4251809" y="5025"/>
                    <a:pt x="4260755" y="13971"/>
                  </a:cubicBezTo>
                  <a:cubicBezTo>
                    <a:pt x="4269700" y="22916"/>
                    <a:pt x="4274726" y="35049"/>
                    <a:pt x="4274726" y="47700"/>
                  </a:cubicBezTo>
                  <a:lnTo>
                    <a:pt x="4274726" y="767444"/>
                  </a:lnTo>
                  <a:cubicBezTo>
                    <a:pt x="4274726" y="780095"/>
                    <a:pt x="4269700" y="792227"/>
                    <a:pt x="4260755" y="801173"/>
                  </a:cubicBezTo>
                  <a:cubicBezTo>
                    <a:pt x="4251809" y="810118"/>
                    <a:pt x="4239677" y="815144"/>
                    <a:pt x="4227026" y="815144"/>
                  </a:cubicBezTo>
                  <a:lnTo>
                    <a:pt x="47700" y="815144"/>
                  </a:lnTo>
                  <a:cubicBezTo>
                    <a:pt x="35049" y="815144"/>
                    <a:pt x="22916" y="810118"/>
                    <a:pt x="13971" y="801173"/>
                  </a:cubicBezTo>
                  <a:cubicBezTo>
                    <a:pt x="5025" y="792227"/>
                    <a:pt x="0" y="780095"/>
                    <a:pt x="0" y="767444"/>
                  </a:cubicBezTo>
                  <a:lnTo>
                    <a:pt x="0" y="47700"/>
                  </a:lnTo>
                  <a:cubicBezTo>
                    <a:pt x="0" y="35049"/>
                    <a:pt x="5025" y="22916"/>
                    <a:pt x="13971" y="13971"/>
                  </a:cubicBezTo>
                  <a:cubicBezTo>
                    <a:pt x="22916" y="5025"/>
                    <a:pt x="35049" y="0"/>
                    <a:pt x="47700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NG"/>
            </a:p>
          </p:txBody>
        </p:sp>
        <p:sp>
          <p:nvSpPr>
            <p:cNvPr id="38" name="TextBox 38">
              <a:extLst>
                <a:ext uri="{FF2B5EF4-FFF2-40B4-BE49-F238E27FC236}">
                  <a16:creationId xmlns:a16="http://schemas.microsoft.com/office/drawing/2014/main" id="{DF9525AA-533D-FB0D-4309-B56A8938D28F}"/>
                </a:ext>
              </a:extLst>
            </p:cNvPr>
            <p:cNvSpPr txBox="1"/>
            <p:nvPr/>
          </p:nvSpPr>
          <p:spPr>
            <a:xfrm>
              <a:off x="0" y="-66675"/>
              <a:ext cx="4274726" cy="881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39"/>
                </a:lnSpc>
              </a:pPr>
              <a:endParaRPr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6E3FD640-C744-C82D-72EF-4390ACC7BB7D}"/>
              </a:ext>
            </a:extLst>
          </p:cNvPr>
          <p:cNvSpPr txBox="1"/>
          <p:nvPr/>
        </p:nvSpPr>
        <p:spPr>
          <a:xfrm>
            <a:off x="2628900" y="4549805"/>
            <a:ext cx="13030199" cy="41544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599" dirty="0">
                <a:solidFill>
                  <a:srgbClr val="222222"/>
                </a:solidFill>
                <a:latin typeface="Garet"/>
              </a:rPr>
              <a:t>The goal is to execute initiatives around maintaining a modern, digital presence for ongoing engagement</a:t>
            </a:r>
          </a:p>
          <a:p>
            <a:pPr algn="ctr"/>
            <a:endParaRPr lang="en-US" sz="4000" b="1" dirty="0">
              <a:solidFill>
                <a:srgbClr val="222222"/>
              </a:solidFill>
              <a:latin typeface="Garet"/>
            </a:endParaRPr>
          </a:p>
          <a:p>
            <a:pPr algn="ctr"/>
            <a:endParaRPr lang="en-US" sz="4000" b="1" dirty="0">
              <a:solidFill>
                <a:srgbClr val="222222"/>
              </a:solidFill>
              <a:latin typeface="Garet"/>
            </a:endParaRPr>
          </a:p>
          <a:p>
            <a:pPr algn="ctr"/>
            <a:r>
              <a:rPr lang="en-US" sz="4000" b="1" dirty="0">
                <a:solidFill>
                  <a:srgbClr val="222222"/>
                </a:solidFill>
                <a:latin typeface="Garet"/>
              </a:rPr>
              <a:t>Supporting Committees: </a:t>
            </a:r>
          </a:p>
          <a:p>
            <a:pPr algn="ctr"/>
            <a:r>
              <a:rPr lang="en-US" sz="3599" dirty="0">
                <a:solidFill>
                  <a:srgbClr val="222222"/>
                </a:solidFill>
                <a:latin typeface="Garet"/>
              </a:rPr>
              <a:t>  - Digital &amp; Social Media  </a:t>
            </a:r>
          </a:p>
          <a:p>
            <a:pPr algn="ctr"/>
            <a:r>
              <a:rPr lang="en-US" sz="3599" dirty="0">
                <a:solidFill>
                  <a:srgbClr val="222222"/>
                </a:solidFill>
                <a:latin typeface="Garet"/>
              </a:rPr>
              <a:t>  - Technology &amp; Innovation  </a:t>
            </a:r>
          </a:p>
        </p:txBody>
      </p:sp>
    </p:spTree>
    <p:extLst>
      <p:ext uri="{BB962C8B-B14F-4D97-AF65-F5344CB8AC3E}">
        <p14:creationId xmlns:p14="http://schemas.microsoft.com/office/powerpoint/2010/main" val="3185241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0E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C0E881-0C56-FF9D-F4CF-2B8F69AEAD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103DE8B1-0DA0-3C8E-5756-529528DC48EE}"/>
              </a:ext>
            </a:extLst>
          </p:cNvPr>
          <p:cNvSpPr/>
          <p:nvPr/>
        </p:nvSpPr>
        <p:spPr>
          <a:xfrm>
            <a:off x="1028700" y="731838"/>
            <a:ext cx="593724" cy="593724"/>
          </a:xfrm>
          <a:custGeom>
            <a:avLst/>
            <a:gdLst/>
            <a:ahLst/>
            <a:cxnLst/>
            <a:rect l="l" t="t" r="r" b="b"/>
            <a:pathLst>
              <a:path w="593724" h="593724">
                <a:moveTo>
                  <a:pt x="0" y="0"/>
                </a:moveTo>
                <a:lnTo>
                  <a:pt x="593724" y="0"/>
                </a:lnTo>
                <a:lnTo>
                  <a:pt x="593724" y="593724"/>
                </a:lnTo>
                <a:lnTo>
                  <a:pt x="0" y="5937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G"/>
          </a:p>
        </p:txBody>
      </p:sp>
      <p:grpSp>
        <p:nvGrpSpPr>
          <p:cNvPr id="13" name="Group 13">
            <a:extLst>
              <a:ext uri="{FF2B5EF4-FFF2-40B4-BE49-F238E27FC236}">
                <a16:creationId xmlns:a16="http://schemas.microsoft.com/office/drawing/2014/main" id="{FA67EC3F-BA8E-66BF-CE5C-629D720590FB}"/>
              </a:ext>
            </a:extLst>
          </p:cNvPr>
          <p:cNvGrpSpPr/>
          <p:nvPr/>
        </p:nvGrpSpPr>
        <p:grpSpPr>
          <a:xfrm>
            <a:off x="1898328" y="731838"/>
            <a:ext cx="2647726" cy="593724"/>
            <a:chOff x="0" y="0"/>
            <a:chExt cx="697344" cy="156372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78116E88-C749-AE68-D0A4-97945625E8B4}"/>
                </a:ext>
              </a:extLst>
            </p:cNvPr>
            <p:cNvSpPr/>
            <p:nvPr/>
          </p:nvSpPr>
          <p:spPr>
            <a:xfrm>
              <a:off x="0" y="0"/>
              <a:ext cx="697344" cy="156372"/>
            </a:xfrm>
            <a:custGeom>
              <a:avLst/>
              <a:gdLst/>
              <a:ahLst/>
              <a:cxnLst/>
              <a:rect l="l" t="t" r="r" b="b"/>
              <a:pathLst>
                <a:path w="697344" h="156372">
                  <a:moveTo>
                    <a:pt x="78186" y="0"/>
                  </a:moveTo>
                  <a:lnTo>
                    <a:pt x="619158" y="0"/>
                  </a:lnTo>
                  <a:cubicBezTo>
                    <a:pt x="639894" y="0"/>
                    <a:pt x="659781" y="8237"/>
                    <a:pt x="674443" y="22900"/>
                  </a:cubicBezTo>
                  <a:cubicBezTo>
                    <a:pt x="689106" y="37563"/>
                    <a:pt x="697344" y="57450"/>
                    <a:pt x="697344" y="78186"/>
                  </a:cubicBezTo>
                  <a:lnTo>
                    <a:pt x="697344" y="78186"/>
                  </a:lnTo>
                  <a:cubicBezTo>
                    <a:pt x="697344" y="98922"/>
                    <a:pt x="689106" y="118809"/>
                    <a:pt x="674443" y="133472"/>
                  </a:cubicBezTo>
                  <a:cubicBezTo>
                    <a:pt x="659781" y="148134"/>
                    <a:pt x="639894" y="156372"/>
                    <a:pt x="619158" y="156372"/>
                  </a:cubicBezTo>
                  <a:lnTo>
                    <a:pt x="78186" y="156372"/>
                  </a:lnTo>
                  <a:cubicBezTo>
                    <a:pt x="57450" y="156372"/>
                    <a:pt x="37563" y="148134"/>
                    <a:pt x="22900" y="133472"/>
                  </a:cubicBezTo>
                  <a:cubicBezTo>
                    <a:pt x="8237" y="118809"/>
                    <a:pt x="0" y="98922"/>
                    <a:pt x="0" y="78186"/>
                  </a:cubicBezTo>
                  <a:lnTo>
                    <a:pt x="0" y="78186"/>
                  </a:lnTo>
                  <a:cubicBezTo>
                    <a:pt x="0" y="57450"/>
                    <a:pt x="8237" y="37563"/>
                    <a:pt x="22900" y="22900"/>
                  </a:cubicBezTo>
                  <a:cubicBezTo>
                    <a:pt x="37563" y="8237"/>
                    <a:pt x="57450" y="0"/>
                    <a:pt x="7818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E16C1519-DFCF-F644-26FA-A181E0DB6997}"/>
                </a:ext>
              </a:extLst>
            </p:cNvPr>
            <p:cNvSpPr txBox="1"/>
            <p:nvPr/>
          </p:nvSpPr>
          <p:spPr>
            <a:xfrm>
              <a:off x="0" y="-47625"/>
              <a:ext cx="697344" cy="2039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  <a:spcBef>
                  <a:spcPct val="0"/>
                </a:spcBef>
              </a:pPr>
              <a:r>
                <a:rPr lang="en-US" sz="2499">
                  <a:solidFill>
                    <a:srgbClr val="222222"/>
                  </a:solidFill>
                  <a:latin typeface="Garet"/>
                  <a:ea typeface="Garet"/>
                  <a:cs typeface="Garet"/>
                  <a:sym typeface="Garet"/>
                </a:rPr>
                <a:t>ONWARD</a:t>
              </a:r>
            </a:p>
          </p:txBody>
        </p:sp>
      </p:grpSp>
      <p:sp>
        <p:nvSpPr>
          <p:cNvPr id="16" name="AutoShape 16">
            <a:extLst>
              <a:ext uri="{FF2B5EF4-FFF2-40B4-BE49-F238E27FC236}">
                <a16:creationId xmlns:a16="http://schemas.microsoft.com/office/drawing/2014/main" id="{0FD52D48-17D7-3DDB-9496-95CF558C9D29}"/>
              </a:ext>
            </a:extLst>
          </p:cNvPr>
          <p:cNvSpPr/>
          <p:nvPr/>
        </p:nvSpPr>
        <p:spPr>
          <a:xfrm>
            <a:off x="1028700" y="1808598"/>
            <a:ext cx="16230600" cy="0"/>
          </a:xfrm>
          <a:prstGeom prst="line">
            <a:avLst/>
          </a:prstGeom>
          <a:ln w="19050" cap="rnd">
            <a:solidFill>
              <a:srgbClr val="2222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NG"/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6B28C009-309E-77DC-CB40-ABCDFE32731F}"/>
              </a:ext>
            </a:extLst>
          </p:cNvPr>
          <p:cNvSpPr txBox="1"/>
          <p:nvPr/>
        </p:nvSpPr>
        <p:spPr>
          <a:xfrm>
            <a:off x="2835264" y="2810749"/>
            <a:ext cx="12617473" cy="1425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00"/>
              </a:lnSpc>
            </a:pPr>
            <a:r>
              <a:rPr lang="en-US" sz="12000" dirty="0">
                <a:solidFill>
                  <a:srgbClr val="222222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Call To Action</a:t>
            </a:r>
          </a:p>
        </p:txBody>
      </p:sp>
      <p:grpSp>
        <p:nvGrpSpPr>
          <p:cNvPr id="36" name="Group 36">
            <a:extLst>
              <a:ext uri="{FF2B5EF4-FFF2-40B4-BE49-F238E27FC236}">
                <a16:creationId xmlns:a16="http://schemas.microsoft.com/office/drawing/2014/main" id="{23770FDA-6B5D-8012-C630-A574B20759C0}"/>
              </a:ext>
            </a:extLst>
          </p:cNvPr>
          <p:cNvGrpSpPr/>
          <p:nvPr/>
        </p:nvGrpSpPr>
        <p:grpSpPr>
          <a:xfrm>
            <a:off x="838200" y="6460164"/>
            <a:ext cx="16230600" cy="3094998"/>
            <a:chOff x="0" y="0"/>
            <a:chExt cx="4274726" cy="815144"/>
          </a:xfrm>
        </p:grpSpPr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42A0B88F-69D8-3406-C58C-BB1FD4661504}"/>
                </a:ext>
              </a:extLst>
            </p:cNvPr>
            <p:cNvSpPr/>
            <p:nvPr/>
          </p:nvSpPr>
          <p:spPr>
            <a:xfrm>
              <a:off x="0" y="0"/>
              <a:ext cx="4274726" cy="815144"/>
            </a:xfrm>
            <a:custGeom>
              <a:avLst/>
              <a:gdLst/>
              <a:ahLst/>
              <a:cxnLst/>
              <a:rect l="l" t="t" r="r" b="b"/>
              <a:pathLst>
                <a:path w="4274726" h="815144">
                  <a:moveTo>
                    <a:pt x="47700" y="0"/>
                  </a:moveTo>
                  <a:lnTo>
                    <a:pt x="4227026" y="0"/>
                  </a:lnTo>
                  <a:cubicBezTo>
                    <a:pt x="4239677" y="0"/>
                    <a:pt x="4251809" y="5025"/>
                    <a:pt x="4260755" y="13971"/>
                  </a:cubicBezTo>
                  <a:cubicBezTo>
                    <a:pt x="4269700" y="22916"/>
                    <a:pt x="4274726" y="35049"/>
                    <a:pt x="4274726" y="47700"/>
                  </a:cubicBezTo>
                  <a:lnTo>
                    <a:pt x="4274726" y="767444"/>
                  </a:lnTo>
                  <a:cubicBezTo>
                    <a:pt x="4274726" y="780095"/>
                    <a:pt x="4269700" y="792227"/>
                    <a:pt x="4260755" y="801173"/>
                  </a:cubicBezTo>
                  <a:cubicBezTo>
                    <a:pt x="4251809" y="810118"/>
                    <a:pt x="4239677" y="815144"/>
                    <a:pt x="4227026" y="815144"/>
                  </a:cubicBezTo>
                  <a:lnTo>
                    <a:pt x="47700" y="815144"/>
                  </a:lnTo>
                  <a:cubicBezTo>
                    <a:pt x="35049" y="815144"/>
                    <a:pt x="22916" y="810118"/>
                    <a:pt x="13971" y="801173"/>
                  </a:cubicBezTo>
                  <a:cubicBezTo>
                    <a:pt x="5025" y="792227"/>
                    <a:pt x="0" y="780095"/>
                    <a:pt x="0" y="767444"/>
                  </a:cubicBezTo>
                  <a:lnTo>
                    <a:pt x="0" y="47700"/>
                  </a:lnTo>
                  <a:cubicBezTo>
                    <a:pt x="0" y="35049"/>
                    <a:pt x="5025" y="22916"/>
                    <a:pt x="13971" y="13971"/>
                  </a:cubicBezTo>
                  <a:cubicBezTo>
                    <a:pt x="22916" y="5025"/>
                    <a:pt x="35049" y="0"/>
                    <a:pt x="47700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NG"/>
            </a:p>
          </p:txBody>
        </p:sp>
        <p:sp>
          <p:nvSpPr>
            <p:cNvPr id="38" name="TextBox 38">
              <a:extLst>
                <a:ext uri="{FF2B5EF4-FFF2-40B4-BE49-F238E27FC236}">
                  <a16:creationId xmlns:a16="http://schemas.microsoft.com/office/drawing/2014/main" id="{73CA8267-22DC-77EA-D455-DFDA010745DB}"/>
                </a:ext>
              </a:extLst>
            </p:cNvPr>
            <p:cNvSpPr txBox="1"/>
            <p:nvPr/>
          </p:nvSpPr>
          <p:spPr>
            <a:xfrm>
              <a:off x="0" y="-66675"/>
              <a:ext cx="4274726" cy="881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39"/>
                </a:lnSpc>
              </a:pPr>
              <a:endParaRPr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B9A90DF6-122E-C682-1C9A-787F41CA25E9}"/>
              </a:ext>
            </a:extLst>
          </p:cNvPr>
          <p:cNvSpPr txBox="1"/>
          <p:nvPr/>
        </p:nvSpPr>
        <p:spPr>
          <a:xfrm>
            <a:off x="2628900" y="5080621"/>
            <a:ext cx="13030199" cy="34156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599" dirty="0">
                <a:solidFill>
                  <a:srgbClr val="222222"/>
                </a:solidFill>
                <a:latin typeface="Garet"/>
              </a:rPr>
              <a:t>I would like to encourage alumni to join a committee that aligns with their passions and expertise. </a:t>
            </a:r>
          </a:p>
          <a:p>
            <a:r>
              <a:rPr lang="en-US" sz="3599" dirty="0">
                <a:solidFill>
                  <a:srgbClr val="222222"/>
                </a:solidFill>
                <a:latin typeface="Garet"/>
              </a:rPr>
              <a:t> </a:t>
            </a:r>
          </a:p>
          <a:p>
            <a:r>
              <a:rPr lang="en-US" sz="3599" dirty="0">
                <a:solidFill>
                  <a:srgbClr val="222222"/>
                </a:solidFill>
                <a:latin typeface="Garet"/>
              </a:rPr>
              <a:t>Our EXCO reaffirms our commitment to lead the association toward a thriving, impactful future</a:t>
            </a:r>
          </a:p>
          <a:p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741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0E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5C1F5C-200F-489E-8F61-00DCAC2E5F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58874306-D63D-DB26-C6BC-18857BBEBAB2}"/>
              </a:ext>
            </a:extLst>
          </p:cNvPr>
          <p:cNvSpPr/>
          <p:nvPr/>
        </p:nvSpPr>
        <p:spPr>
          <a:xfrm>
            <a:off x="1028700" y="731838"/>
            <a:ext cx="593724" cy="593724"/>
          </a:xfrm>
          <a:custGeom>
            <a:avLst/>
            <a:gdLst/>
            <a:ahLst/>
            <a:cxnLst/>
            <a:rect l="l" t="t" r="r" b="b"/>
            <a:pathLst>
              <a:path w="593724" h="593724">
                <a:moveTo>
                  <a:pt x="0" y="0"/>
                </a:moveTo>
                <a:lnTo>
                  <a:pt x="593724" y="0"/>
                </a:lnTo>
                <a:lnTo>
                  <a:pt x="593724" y="593724"/>
                </a:lnTo>
                <a:lnTo>
                  <a:pt x="0" y="5937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G"/>
          </a:p>
        </p:txBody>
      </p:sp>
      <p:grpSp>
        <p:nvGrpSpPr>
          <p:cNvPr id="13" name="Group 13">
            <a:extLst>
              <a:ext uri="{FF2B5EF4-FFF2-40B4-BE49-F238E27FC236}">
                <a16:creationId xmlns:a16="http://schemas.microsoft.com/office/drawing/2014/main" id="{7D070322-433D-6FD9-724F-9314988149AA}"/>
              </a:ext>
            </a:extLst>
          </p:cNvPr>
          <p:cNvGrpSpPr/>
          <p:nvPr/>
        </p:nvGrpSpPr>
        <p:grpSpPr>
          <a:xfrm>
            <a:off x="1898328" y="731838"/>
            <a:ext cx="2647726" cy="593724"/>
            <a:chOff x="0" y="0"/>
            <a:chExt cx="697344" cy="156372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1D090F46-4F47-59EE-34BA-D004A530CAA7}"/>
                </a:ext>
              </a:extLst>
            </p:cNvPr>
            <p:cNvSpPr/>
            <p:nvPr/>
          </p:nvSpPr>
          <p:spPr>
            <a:xfrm>
              <a:off x="0" y="0"/>
              <a:ext cx="697344" cy="156372"/>
            </a:xfrm>
            <a:custGeom>
              <a:avLst/>
              <a:gdLst/>
              <a:ahLst/>
              <a:cxnLst/>
              <a:rect l="l" t="t" r="r" b="b"/>
              <a:pathLst>
                <a:path w="697344" h="156372">
                  <a:moveTo>
                    <a:pt x="78186" y="0"/>
                  </a:moveTo>
                  <a:lnTo>
                    <a:pt x="619158" y="0"/>
                  </a:lnTo>
                  <a:cubicBezTo>
                    <a:pt x="639894" y="0"/>
                    <a:pt x="659781" y="8237"/>
                    <a:pt x="674443" y="22900"/>
                  </a:cubicBezTo>
                  <a:cubicBezTo>
                    <a:pt x="689106" y="37563"/>
                    <a:pt x="697344" y="57450"/>
                    <a:pt x="697344" y="78186"/>
                  </a:cubicBezTo>
                  <a:lnTo>
                    <a:pt x="697344" y="78186"/>
                  </a:lnTo>
                  <a:cubicBezTo>
                    <a:pt x="697344" y="98922"/>
                    <a:pt x="689106" y="118809"/>
                    <a:pt x="674443" y="133472"/>
                  </a:cubicBezTo>
                  <a:cubicBezTo>
                    <a:pt x="659781" y="148134"/>
                    <a:pt x="639894" y="156372"/>
                    <a:pt x="619158" y="156372"/>
                  </a:cubicBezTo>
                  <a:lnTo>
                    <a:pt x="78186" y="156372"/>
                  </a:lnTo>
                  <a:cubicBezTo>
                    <a:pt x="57450" y="156372"/>
                    <a:pt x="37563" y="148134"/>
                    <a:pt x="22900" y="133472"/>
                  </a:cubicBezTo>
                  <a:cubicBezTo>
                    <a:pt x="8237" y="118809"/>
                    <a:pt x="0" y="98922"/>
                    <a:pt x="0" y="78186"/>
                  </a:cubicBezTo>
                  <a:lnTo>
                    <a:pt x="0" y="78186"/>
                  </a:lnTo>
                  <a:cubicBezTo>
                    <a:pt x="0" y="57450"/>
                    <a:pt x="8237" y="37563"/>
                    <a:pt x="22900" y="22900"/>
                  </a:cubicBezTo>
                  <a:cubicBezTo>
                    <a:pt x="37563" y="8237"/>
                    <a:pt x="57450" y="0"/>
                    <a:pt x="7818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102EBED0-1D81-49AB-0DE7-080F2B07B133}"/>
                </a:ext>
              </a:extLst>
            </p:cNvPr>
            <p:cNvSpPr txBox="1"/>
            <p:nvPr/>
          </p:nvSpPr>
          <p:spPr>
            <a:xfrm>
              <a:off x="0" y="-47625"/>
              <a:ext cx="697344" cy="2039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  <a:spcBef>
                  <a:spcPct val="0"/>
                </a:spcBef>
              </a:pPr>
              <a:r>
                <a:rPr lang="en-US" sz="2499">
                  <a:solidFill>
                    <a:srgbClr val="222222"/>
                  </a:solidFill>
                  <a:latin typeface="Garet"/>
                  <a:ea typeface="Garet"/>
                  <a:cs typeface="Garet"/>
                  <a:sym typeface="Garet"/>
                </a:rPr>
                <a:t>ONWARD</a:t>
              </a:r>
            </a:p>
          </p:txBody>
        </p:sp>
      </p:grpSp>
      <p:sp>
        <p:nvSpPr>
          <p:cNvPr id="16" name="AutoShape 16">
            <a:extLst>
              <a:ext uri="{FF2B5EF4-FFF2-40B4-BE49-F238E27FC236}">
                <a16:creationId xmlns:a16="http://schemas.microsoft.com/office/drawing/2014/main" id="{FC6C639D-8F33-D809-4032-FE5C83885EB2}"/>
              </a:ext>
            </a:extLst>
          </p:cNvPr>
          <p:cNvSpPr/>
          <p:nvPr/>
        </p:nvSpPr>
        <p:spPr>
          <a:xfrm>
            <a:off x="1028700" y="1808598"/>
            <a:ext cx="16230600" cy="0"/>
          </a:xfrm>
          <a:prstGeom prst="line">
            <a:avLst/>
          </a:prstGeom>
          <a:ln w="19050" cap="rnd">
            <a:solidFill>
              <a:srgbClr val="2222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NG"/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54EB2E1D-88E2-934B-6EF5-3EE43A542CD2}"/>
              </a:ext>
            </a:extLst>
          </p:cNvPr>
          <p:cNvSpPr txBox="1"/>
          <p:nvPr/>
        </p:nvSpPr>
        <p:spPr>
          <a:xfrm>
            <a:off x="2835264" y="2810749"/>
            <a:ext cx="12617473" cy="1425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00"/>
              </a:lnSpc>
            </a:pPr>
            <a:r>
              <a:rPr lang="en-US" sz="12000" dirty="0">
                <a:solidFill>
                  <a:srgbClr val="222222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Thank You!</a:t>
            </a:r>
          </a:p>
        </p:txBody>
      </p:sp>
      <p:grpSp>
        <p:nvGrpSpPr>
          <p:cNvPr id="36" name="Group 36">
            <a:extLst>
              <a:ext uri="{FF2B5EF4-FFF2-40B4-BE49-F238E27FC236}">
                <a16:creationId xmlns:a16="http://schemas.microsoft.com/office/drawing/2014/main" id="{E06B38C7-B2BD-1BB1-677A-346212B7CEED}"/>
              </a:ext>
            </a:extLst>
          </p:cNvPr>
          <p:cNvGrpSpPr/>
          <p:nvPr/>
        </p:nvGrpSpPr>
        <p:grpSpPr>
          <a:xfrm>
            <a:off x="838200" y="6460164"/>
            <a:ext cx="16230600" cy="3094998"/>
            <a:chOff x="0" y="0"/>
            <a:chExt cx="4274726" cy="815144"/>
          </a:xfrm>
        </p:grpSpPr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EC2BDF50-11E7-AE34-AD38-90F5251DBF26}"/>
                </a:ext>
              </a:extLst>
            </p:cNvPr>
            <p:cNvSpPr/>
            <p:nvPr/>
          </p:nvSpPr>
          <p:spPr>
            <a:xfrm>
              <a:off x="0" y="0"/>
              <a:ext cx="4274726" cy="815144"/>
            </a:xfrm>
            <a:custGeom>
              <a:avLst/>
              <a:gdLst/>
              <a:ahLst/>
              <a:cxnLst/>
              <a:rect l="l" t="t" r="r" b="b"/>
              <a:pathLst>
                <a:path w="4274726" h="815144">
                  <a:moveTo>
                    <a:pt x="47700" y="0"/>
                  </a:moveTo>
                  <a:lnTo>
                    <a:pt x="4227026" y="0"/>
                  </a:lnTo>
                  <a:cubicBezTo>
                    <a:pt x="4239677" y="0"/>
                    <a:pt x="4251809" y="5025"/>
                    <a:pt x="4260755" y="13971"/>
                  </a:cubicBezTo>
                  <a:cubicBezTo>
                    <a:pt x="4269700" y="22916"/>
                    <a:pt x="4274726" y="35049"/>
                    <a:pt x="4274726" y="47700"/>
                  </a:cubicBezTo>
                  <a:lnTo>
                    <a:pt x="4274726" y="767444"/>
                  </a:lnTo>
                  <a:cubicBezTo>
                    <a:pt x="4274726" y="780095"/>
                    <a:pt x="4269700" y="792227"/>
                    <a:pt x="4260755" y="801173"/>
                  </a:cubicBezTo>
                  <a:cubicBezTo>
                    <a:pt x="4251809" y="810118"/>
                    <a:pt x="4239677" y="815144"/>
                    <a:pt x="4227026" y="815144"/>
                  </a:cubicBezTo>
                  <a:lnTo>
                    <a:pt x="47700" y="815144"/>
                  </a:lnTo>
                  <a:cubicBezTo>
                    <a:pt x="35049" y="815144"/>
                    <a:pt x="22916" y="810118"/>
                    <a:pt x="13971" y="801173"/>
                  </a:cubicBezTo>
                  <a:cubicBezTo>
                    <a:pt x="5025" y="792227"/>
                    <a:pt x="0" y="780095"/>
                    <a:pt x="0" y="767444"/>
                  </a:cubicBezTo>
                  <a:lnTo>
                    <a:pt x="0" y="47700"/>
                  </a:lnTo>
                  <a:cubicBezTo>
                    <a:pt x="0" y="35049"/>
                    <a:pt x="5025" y="22916"/>
                    <a:pt x="13971" y="13971"/>
                  </a:cubicBezTo>
                  <a:cubicBezTo>
                    <a:pt x="22916" y="5025"/>
                    <a:pt x="35049" y="0"/>
                    <a:pt x="47700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NG"/>
            </a:p>
          </p:txBody>
        </p:sp>
        <p:sp>
          <p:nvSpPr>
            <p:cNvPr id="38" name="TextBox 38">
              <a:extLst>
                <a:ext uri="{FF2B5EF4-FFF2-40B4-BE49-F238E27FC236}">
                  <a16:creationId xmlns:a16="http://schemas.microsoft.com/office/drawing/2014/main" id="{E24985A5-9414-D992-1A0D-58FC9079C32D}"/>
                </a:ext>
              </a:extLst>
            </p:cNvPr>
            <p:cNvSpPr txBox="1"/>
            <p:nvPr/>
          </p:nvSpPr>
          <p:spPr>
            <a:xfrm>
              <a:off x="0" y="-66675"/>
              <a:ext cx="4274726" cy="881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39"/>
                </a:lnSpc>
              </a:pPr>
              <a:endParaRPr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C95AAEE5-46F6-16AB-1EB1-1A63598B5C71}"/>
              </a:ext>
            </a:extLst>
          </p:cNvPr>
          <p:cNvSpPr txBox="1"/>
          <p:nvPr/>
        </p:nvSpPr>
        <p:spPr>
          <a:xfrm>
            <a:off x="2628900" y="5481706"/>
            <a:ext cx="13030199" cy="28621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222222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I thank everyone </a:t>
            </a:r>
            <a:r>
              <a:rPr lang="en-US" sz="3600" dirty="0"/>
              <a:t>for your trust and support.</a:t>
            </a:r>
          </a:p>
          <a:p>
            <a:endParaRPr lang="en-US" sz="3600" dirty="0"/>
          </a:p>
          <a:p>
            <a:r>
              <a:rPr lang="en-US" sz="3600" dirty="0"/>
              <a:t>I am excited about the journey ahead and the impact that can be made together</a:t>
            </a:r>
            <a:endParaRPr lang="en-US" sz="3600" dirty="0">
              <a:solidFill>
                <a:srgbClr val="222222"/>
              </a:solidFill>
              <a:latin typeface="Helvetica World"/>
              <a:ea typeface="Helvetica World"/>
              <a:cs typeface="Helvetica World"/>
              <a:sym typeface="Helvetica World"/>
            </a:endParaRPr>
          </a:p>
          <a:p>
            <a:endParaRPr lang="en-US" sz="3599" dirty="0">
              <a:solidFill>
                <a:srgbClr val="222222"/>
              </a:solidFill>
              <a:latin typeface="Garet"/>
            </a:endParaRPr>
          </a:p>
        </p:txBody>
      </p:sp>
    </p:spTree>
    <p:extLst>
      <p:ext uri="{BB962C8B-B14F-4D97-AF65-F5344CB8AC3E}">
        <p14:creationId xmlns:p14="http://schemas.microsoft.com/office/powerpoint/2010/main" val="716697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0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731838"/>
            <a:ext cx="593724" cy="593724"/>
          </a:xfrm>
          <a:custGeom>
            <a:avLst/>
            <a:gdLst/>
            <a:ahLst/>
            <a:cxnLst/>
            <a:rect l="l" t="t" r="r" b="b"/>
            <a:pathLst>
              <a:path w="593724" h="593724">
                <a:moveTo>
                  <a:pt x="0" y="0"/>
                </a:moveTo>
                <a:lnTo>
                  <a:pt x="593724" y="0"/>
                </a:lnTo>
                <a:lnTo>
                  <a:pt x="593724" y="593724"/>
                </a:lnTo>
                <a:lnTo>
                  <a:pt x="0" y="5937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G"/>
          </a:p>
        </p:txBody>
      </p:sp>
      <p:grpSp>
        <p:nvGrpSpPr>
          <p:cNvPr id="3" name="Group 3"/>
          <p:cNvGrpSpPr/>
          <p:nvPr/>
        </p:nvGrpSpPr>
        <p:grpSpPr>
          <a:xfrm>
            <a:off x="1907853" y="731838"/>
            <a:ext cx="2647726" cy="593724"/>
            <a:chOff x="0" y="0"/>
            <a:chExt cx="697344" cy="15637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97344" cy="156372"/>
            </a:xfrm>
            <a:custGeom>
              <a:avLst/>
              <a:gdLst/>
              <a:ahLst/>
              <a:cxnLst/>
              <a:rect l="l" t="t" r="r" b="b"/>
              <a:pathLst>
                <a:path w="697344" h="156372">
                  <a:moveTo>
                    <a:pt x="78186" y="0"/>
                  </a:moveTo>
                  <a:lnTo>
                    <a:pt x="619158" y="0"/>
                  </a:lnTo>
                  <a:cubicBezTo>
                    <a:pt x="639894" y="0"/>
                    <a:pt x="659781" y="8237"/>
                    <a:pt x="674443" y="22900"/>
                  </a:cubicBezTo>
                  <a:cubicBezTo>
                    <a:pt x="689106" y="37563"/>
                    <a:pt x="697344" y="57450"/>
                    <a:pt x="697344" y="78186"/>
                  </a:cubicBezTo>
                  <a:lnTo>
                    <a:pt x="697344" y="78186"/>
                  </a:lnTo>
                  <a:cubicBezTo>
                    <a:pt x="697344" y="98922"/>
                    <a:pt x="689106" y="118809"/>
                    <a:pt x="674443" y="133472"/>
                  </a:cubicBezTo>
                  <a:cubicBezTo>
                    <a:pt x="659781" y="148134"/>
                    <a:pt x="639894" y="156372"/>
                    <a:pt x="619158" y="156372"/>
                  </a:cubicBezTo>
                  <a:lnTo>
                    <a:pt x="78186" y="156372"/>
                  </a:lnTo>
                  <a:cubicBezTo>
                    <a:pt x="57450" y="156372"/>
                    <a:pt x="37563" y="148134"/>
                    <a:pt x="22900" y="133472"/>
                  </a:cubicBezTo>
                  <a:cubicBezTo>
                    <a:pt x="8237" y="118809"/>
                    <a:pt x="0" y="98922"/>
                    <a:pt x="0" y="78186"/>
                  </a:cubicBezTo>
                  <a:lnTo>
                    <a:pt x="0" y="78186"/>
                  </a:lnTo>
                  <a:cubicBezTo>
                    <a:pt x="0" y="57450"/>
                    <a:pt x="8237" y="37563"/>
                    <a:pt x="22900" y="22900"/>
                  </a:cubicBezTo>
                  <a:cubicBezTo>
                    <a:pt x="37563" y="8237"/>
                    <a:pt x="57450" y="0"/>
                    <a:pt x="7818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697344" cy="2039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  <a:spcBef>
                  <a:spcPct val="0"/>
                </a:spcBef>
              </a:pPr>
              <a:r>
                <a:rPr lang="en-US" sz="2499">
                  <a:solidFill>
                    <a:srgbClr val="222222"/>
                  </a:solidFill>
                  <a:latin typeface="Garet"/>
                  <a:ea typeface="Garet"/>
                  <a:cs typeface="Garet"/>
                  <a:sym typeface="Garet"/>
                </a:rPr>
                <a:t>Thank You</a:t>
              </a:r>
            </a:p>
          </p:txBody>
        </p:sp>
      </p:grpSp>
      <p:sp>
        <p:nvSpPr>
          <p:cNvPr id="6" name="AutoShape 6"/>
          <p:cNvSpPr/>
          <p:nvPr/>
        </p:nvSpPr>
        <p:spPr>
          <a:xfrm>
            <a:off x="1028700" y="1808598"/>
            <a:ext cx="16230600" cy="0"/>
          </a:xfrm>
          <a:prstGeom prst="line">
            <a:avLst/>
          </a:prstGeom>
          <a:ln w="19050" cap="rnd">
            <a:solidFill>
              <a:srgbClr val="2222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NG"/>
          </a:p>
        </p:txBody>
      </p:sp>
      <p:sp>
        <p:nvSpPr>
          <p:cNvPr id="7" name="TextBox 7"/>
          <p:cNvSpPr txBox="1"/>
          <p:nvPr/>
        </p:nvSpPr>
        <p:spPr>
          <a:xfrm>
            <a:off x="1898328" y="4296929"/>
            <a:ext cx="5520827" cy="3065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30"/>
              </a:lnSpc>
            </a:pPr>
            <a:r>
              <a:rPr lang="en-US" sz="8700">
                <a:solidFill>
                  <a:srgbClr val="222222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Leadership is a call to serve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857843" y="8749030"/>
            <a:ext cx="9088137" cy="528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Challenges of Sustainable Development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419155" y="3077844"/>
            <a:ext cx="9840145" cy="5718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  <a:spcBef>
                <a:spcPct val="0"/>
              </a:spcBef>
            </a:pPr>
            <a:r>
              <a:rPr lang="en-US" sz="35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I would like to express my gratitude for the opportunity to serve and to be elected to be President of our alumni. </a:t>
            </a:r>
          </a:p>
          <a:p>
            <a:pPr algn="ctr">
              <a:lnSpc>
                <a:spcPts val="5039"/>
              </a:lnSpc>
              <a:spcBef>
                <a:spcPct val="0"/>
              </a:spcBef>
            </a:pPr>
            <a:endParaRPr lang="en-US" sz="3599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ctr">
              <a:lnSpc>
                <a:spcPts val="5039"/>
              </a:lnSpc>
              <a:spcBef>
                <a:spcPct val="0"/>
              </a:spcBef>
            </a:pPr>
            <a:r>
              <a:rPr lang="en-US" sz="35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I have been inspired to lead by the passion of our alumni through various  calls, visits &amp; discussions &amp; the confidence bestowed upon me by everyone.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0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731838"/>
            <a:ext cx="593724" cy="593724"/>
          </a:xfrm>
          <a:custGeom>
            <a:avLst/>
            <a:gdLst/>
            <a:ahLst/>
            <a:cxnLst/>
            <a:rect l="l" t="t" r="r" b="b"/>
            <a:pathLst>
              <a:path w="593724" h="593724">
                <a:moveTo>
                  <a:pt x="0" y="0"/>
                </a:moveTo>
                <a:lnTo>
                  <a:pt x="593724" y="0"/>
                </a:lnTo>
                <a:lnTo>
                  <a:pt x="593724" y="593724"/>
                </a:lnTo>
                <a:lnTo>
                  <a:pt x="0" y="5937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G"/>
          </a:p>
        </p:txBody>
      </p:sp>
      <p:grpSp>
        <p:nvGrpSpPr>
          <p:cNvPr id="3" name="Group 3"/>
          <p:cNvGrpSpPr/>
          <p:nvPr/>
        </p:nvGrpSpPr>
        <p:grpSpPr>
          <a:xfrm>
            <a:off x="1898328" y="731838"/>
            <a:ext cx="2647726" cy="593724"/>
            <a:chOff x="0" y="0"/>
            <a:chExt cx="697344" cy="15637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97344" cy="156372"/>
            </a:xfrm>
            <a:custGeom>
              <a:avLst/>
              <a:gdLst/>
              <a:ahLst/>
              <a:cxnLst/>
              <a:rect l="l" t="t" r="r" b="b"/>
              <a:pathLst>
                <a:path w="697344" h="156372">
                  <a:moveTo>
                    <a:pt x="78186" y="0"/>
                  </a:moveTo>
                  <a:lnTo>
                    <a:pt x="619158" y="0"/>
                  </a:lnTo>
                  <a:cubicBezTo>
                    <a:pt x="639894" y="0"/>
                    <a:pt x="659781" y="8237"/>
                    <a:pt x="674443" y="22900"/>
                  </a:cubicBezTo>
                  <a:cubicBezTo>
                    <a:pt x="689106" y="37563"/>
                    <a:pt x="697344" y="57450"/>
                    <a:pt x="697344" y="78186"/>
                  </a:cubicBezTo>
                  <a:lnTo>
                    <a:pt x="697344" y="78186"/>
                  </a:lnTo>
                  <a:cubicBezTo>
                    <a:pt x="697344" y="98922"/>
                    <a:pt x="689106" y="118809"/>
                    <a:pt x="674443" y="133472"/>
                  </a:cubicBezTo>
                  <a:cubicBezTo>
                    <a:pt x="659781" y="148134"/>
                    <a:pt x="639894" y="156372"/>
                    <a:pt x="619158" y="156372"/>
                  </a:cubicBezTo>
                  <a:lnTo>
                    <a:pt x="78186" y="156372"/>
                  </a:lnTo>
                  <a:cubicBezTo>
                    <a:pt x="57450" y="156372"/>
                    <a:pt x="37563" y="148134"/>
                    <a:pt x="22900" y="133472"/>
                  </a:cubicBezTo>
                  <a:cubicBezTo>
                    <a:pt x="8237" y="118809"/>
                    <a:pt x="0" y="98922"/>
                    <a:pt x="0" y="78186"/>
                  </a:cubicBezTo>
                  <a:lnTo>
                    <a:pt x="0" y="78186"/>
                  </a:lnTo>
                  <a:cubicBezTo>
                    <a:pt x="0" y="57450"/>
                    <a:pt x="8237" y="37563"/>
                    <a:pt x="22900" y="22900"/>
                  </a:cubicBezTo>
                  <a:cubicBezTo>
                    <a:pt x="37563" y="8237"/>
                    <a:pt x="57450" y="0"/>
                    <a:pt x="7818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697344" cy="2039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  <a:spcBef>
                  <a:spcPct val="0"/>
                </a:spcBef>
              </a:pPr>
              <a:r>
                <a:rPr lang="en-US" sz="2499">
                  <a:solidFill>
                    <a:srgbClr val="222222"/>
                  </a:solidFill>
                  <a:latin typeface="Garet"/>
                  <a:ea typeface="Garet"/>
                  <a:cs typeface="Garet"/>
                  <a:sym typeface="Garet"/>
                </a:rPr>
                <a:t>Vision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1808598"/>
            <a:ext cx="16230600" cy="7449702"/>
            <a:chOff x="0" y="0"/>
            <a:chExt cx="4274726" cy="196206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74726" cy="1962062"/>
            </a:xfrm>
            <a:custGeom>
              <a:avLst/>
              <a:gdLst/>
              <a:ahLst/>
              <a:cxnLst/>
              <a:rect l="l" t="t" r="r" b="b"/>
              <a:pathLst>
                <a:path w="4274726" h="1962062">
                  <a:moveTo>
                    <a:pt x="47700" y="0"/>
                  </a:moveTo>
                  <a:lnTo>
                    <a:pt x="4227026" y="0"/>
                  </a:lnTo>
                  <a:cubicBezTo>
                    <a:pt x="4239677" y="0"/>
                    <a:pt x="4251809" y="5025"/>
                    <a:pt x="4260755" y="13971"/>
                  </a:cubicBezTo>
                  <a:cubicBezTo>
                    <a:pt x="4269700" y="22916"/>
                    <a:pt x="4274726" y="35049"/>
                    <a:pt x="4274726" y="47700"/>
                  </a:cubicBezTo>
                  <a:lnTo>
                    <a:pt x="4274726" y="1914362"/>
                  </a:lnTo>
                  <a:cubicBezTo>
                    <a:pt x="4274726" y="1927013"/>
                    <a:pt x="4269700" y="1939145"/>
                    <a:pt x="4260755" y="1948091"/>
                  </a:cubicBezTo>
                  <a:cubicBezTo>
                    <a:pt x="4251809" y="1957036"/>
                    <a:pt x="4239677" y="1962062"/>
                    <a:pt x="4227026" y="1962062"/>
                  </a:cubicBezTo>
                  <a:lnTo>
                    <a:pt x="47700" y="1962062"/>
                  </a:lnTo>
                  <a:cubicBezTo>
                    <a:pt x="35049" y="1962062"/>
                    <a:pt x="22916" y="1957036"/>
                    <a:pt x="13971" y="1948091"/>
                  </a:cubicBezTo>
                  <a:cubicBezTo>
                    <a:pt x="5025" y="1939145"/>
                    <a:pt x="0" y="1927013"/>
                    <a:pt x="0" y="1914362"/>
                  </a:cubicBezTo>
                  <a:lnTo>
                    <a:pt x="0" y="47700"/>
                  </a:lnTo>
                  <a:cubicBezTo>
                    <a:pt x="0" y="35049"/>
                    <a:pt x="5025" y="22916"/>
                    <a:pt x="13971" y="13971"/>
                  </a:cubicBezTo>
                  <a:cubicBezTo>
                    <a:pt x="22916" y="5025"/>
                    <a:pt x="35049" y="0"/>
                    <a:pt x="477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222222"/>
              </a:solidFill>
              <a:prstDash val="solid"/>
              <a:round/>
            </a:ln>
          </p:spPr>
          <p:txBody>
            <a:bodyPr/>
            <a:lstStyle/>
            <a:p>
              <a:endParaRPr lang="en-NG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66675"/>
              <a:ext cx="4274726" cy="20287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3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900387" y="2846440"/>
            <a:ext cx="13439535" cy="2534608"/>
            <a:chOff x="0" y="0"/>
            <a:chExt cx="3539631" cy="66755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539631" cy="667551"/>
            </a:xfrm>
            <a:custGeom>
              <a:avLst/>
              <a:gdLst/>
              <a:ahLst/>
              <a:cxnLst/>
              <a:rect l="l" t="t" r="r" b="b"/>
              <a:pathLst>
                <a:path w="3539631" h="667551">
                  <a:moveTo>
                    <a:pt x="28803" y="0"/>
                  </a:moveTo>
                  <a:lnTo>
                    <a:pt x="3510828" y="0"/>
                  </a:lnTo>
                  <a:cubicBezTo>
                    <a:pt x="3518467" y="0"/>
                    <a:pt x="3525793" y="3035"/>
                    <a:pt x="3531195" y="8436"/>
                  </a:cubicBezTo>
                  <a:cubicBezTo>
                    <a:pt x="3536596" y="13838"/>
                    <a:pt x="3539631" y="21164"/>
                    <a:pt x="3539631" y="28803"/>
                  </a:cubicBezTo>
                  <a:lnTo>
                    <a:pt x="3539631" y="638748"/>
                  </a:lnTo>
                  <a:cubicBezTo>
                    <a:pt x="3539631" y="646387"/>
                    <a:pt x="3536596" y="653713"/>
                    <a:pt x="3531195" y="659115"/>
                  </a:cubicBezTo>
                  <a:cubicBezTo>
                    <a:pt x="3525793" y="664517"/>
                    <a:pt x="3518467" y="667551"/>
                    <a:pt x="3510828" y="667551"/>
                  </a:cubicBezTo>
                  <a:lnTo>
                    <a:pt x="28803" y="667551"/>
                  </a:lnTo>
                  <a:cubicBezTo>
                    <a:pt x="21164" y="667551"/>
                    <a:pt x="13838" y="664517"/>
                    <a:pt x="8436" y="659115"/>
                  </a:cubicBezTo>
                  <a:cubicBezTo>
                    <a:pt x="3035" y="653713"/>
                    <a:pt x="0" y="646387"/>
                    <a:pt x="0" y="638748"/>
                  </a:cubicBezTo>
                  <a:lnTo>
                    <a:pt x="0" y="28803"/>
                  </a:lnTo>
                  <a:cubicBezTo>
                    <a:pt x="0" y="21164"/>
                    <a:pt x="3035" y="13838"/>
                    <a:pt x="8436" y="8436"/>
                  </a:cubicBezTo>
                  <a:cubicBezTo>
                    <a:pt x="13838" y="3035"/>
                    <a:pt x="21164" y="0"/>
                    <a:pt x="28803" y="0"/>
                  </a:cubicBezTo>
                  <a:close/>
                </a:path>
              </a:pathLst>
            </a:custGeom>
            <a:solidFill>
              <a:srgbClr val="EA6B0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66675"/>
              <a:ext cx="3539631" cy="7342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3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2494358" y="2309380"/>
            <a:ext cx="6124768" cy="1074122"/>
            <a:chOff x="0" y="0"/>
            <a:chExt cx="1613108" cy="28289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613108" cy="282896"/>
            </a:xfrm>
            <a:custGeom>
              <a:avLst/>
              <a:gdLst/>
              <a:ahLst/>
              <a:cxnLst/>
              <a:rect l="l" t="t" r="r" b="b"/>
              <a:pathLst>
                <a:path w="1613108" h="282896">
                  <a:moveTo>
                    <a:pt x="126403" y="0"/>
                  </a:moveTo>
                  <a:lnTo>
                    <a:pt x="1486704" y="0"/>
                  </a:lnTo>
                  <a:cubicBezTo>
                    <a:pt x="1556515" y="0"/>
                    <a:pt x="1613108" y="56593"/>
                    <a:pt x="1613108" y="126403"/>
                  </a:cubicBezTo>
                  <a:lnTo>
                    <a:pt x="1613108" y="156493"/>
                  </a:lnTo>
                  <a:cubicBezTo>
                    <a:pt x="1613108" y="226304"/>
                    <a:pt x="1556515" y="282896"/>
                    <a:pt x="1486704" y="282896"/>
                  </a:cubicBezTo>
                  <a:lnTo>
                    <a:pt x="126403" y="282896"/>
                  </a:lnTo>
                  <a:cubicBezTo>
                    <a:pt x="56593" y="282896"/>
                    <a:pt x="0" y="226304"/>
                    <a:pt x="0" y="156493"/>
                  </a:cubicBezTo>
                  <a:lnTo>
                    <a:pt x="0" y="126403"/>
                  </a:lnTo>
                  <a:cubicBezTo>
                    <a:pt x="0" y="56593"/>
                    <a:pt x="56593" y="0"/>
                    <a:pt x="126403" y="0"/>
                  </a:cubicBezTo>
                  <a:close/>
                </a:path>
              </a:pathLst>
            </a:custGeom>
            <a:solidFill>
              <a:srgbClr val="222222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1613108" cy="3305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479"/>
                </a:lnSpc>
              </a:pPr>
              <a:r>
                <a:rPr lang="en-US" sz="3199">
                  <a:solidFill>
                    <a:srgbClr val="FFFFFF"/>
                  </a:solidFill>
                  <a:latin typeface="Garet"/>
                  <a:ea typeface="Garet"/>
                  <a:cs typeface="Garet"/>
                  <a:sym typeface="Garet"/>
                </a:rPr>
                <a:t>Vision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2692715" y="3299519"/>
            <a:ext cx="12364132" cy="1967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To create a vibrant, supportive alumni community that advances the legacy of our school, fosters lifelong connections, and empowers alumni to make a meaningful impact on each other, the school, and the broader community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898328" y="6222910"/>
            <a:ext cx="13441594" cy="2534608"/>
            <a:chOff x="0" y="0"/>
            <a:chExt cx="3540173" cy="667551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540173" cy="667551"/>
            </a:xfrm>
            <a:custGeom>
              <a:avLst/>
              <a:gdLst/>
              <a:ahLst/>
              <a:cxnLst/>
              <a:rect l="l" t="t" r="r" b="b"/>
              <a:pathLst>
                <a:path w="3540173" h="667551">
                  <a:moveTo>
                    <a:pt x="28798" y="0"/>
                  </a:moveTo>
                  <a:lnTo>
                    <a:pt x="3511375" y="0"/>
                  </a:lnTo>
                  <a:cubicBezTo>
                    <a:pt x="3519012" y="0"/>
                    <a:pt x="3526337" y="3034"/>
                    <a:pt x="3531738" y="8435"/>
                  </a:cubicBezTo>
                  <a:cubicBezTo>
                    <a:pt x="3537139" y="13836"/>
                    <a:pt x="3540173" y="21161"/>
                    <a:pt x="3540173" y="28798"/>
                  </a:cubicBezTo>
                  <a:lnTo>
                    <a:pt x="3540173" y="638753"/>
                  </a:lnTo>
                  <a:cubicBezTo>
                    <a:pt x="3540173" y="646391"/>
                    <a:pt x="3537139" y="653716"/>
                    <a:pt x="3531738" y="659116"/>
                  </a:cubicBezTo>
                  <a:cubicBezTo>
                    <a:pt x="3526337" y="664517"/>
                    <a:pt x="3519012" y="667551"/>
                    <a:pt x="3511375" y="667551"/>
                  </a:cubicBezTo>
                  <a:lnTo>
                    <a:pt x="28798" y="667551"/>
                  </a:lnTo>
                  <a:cubicBezTo>
                    <a:pt x="21161" y="667551"/>
                    <a:pt x="13836" y="664517"/>
                    <a:pt x="8435" y="659116"/>
                  </a:cubicBezTo>
                  <a:cubicBezTo>
                    <a:pt x="3034" y="653716"/>
                    <a:pt x="0" y="646391"/>
                    <a:pt x="0" y="638753"/>
                  </a:cubicBezTo>
                  <a:lnTo>
                    <a:pt x="0" y="28798"/>
                  </a:lnTo>
                  <a:cubicBezTo>
                    <a:pt x="0" y="21161"/>
                    <a:pt x="3034" y="13836"/>
                    <a:pt x="8435" y="8435"/>
                  </a:cubicBezTo>
                  <a:cubicBezTo>
                    <a:pt x="13836" y="3034"/>
                    <a:pt x="21161" y="0"/>
                    <a:pt x="28798" y="0"/>
                  </a:cubicBezTo>
                  <a:close/>
                </a:path>
              </a:pathLst>
            </a:custGeom>
            <a:solidFill>
              <a:srgbClr val="EA6B0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66675"/>
              <a:ext cx="3540173" cy="7342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3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2492053" y="5685849"/>
            <a:ext cx="6124768" cy="1074122"/>
            <a:chOff x="0" y="0"/>
            <a:chExt cx="1613108" cy="282896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613108" cy="282896"/>
            </a:xfrm>
            <a:custGeom>
              <a:avLst/>
              <a:gdLst/>
              <a:ahLst/>
              <a:cxnLst/>
              <a:rect l="l" t="t" r="r" b="b"/>
              <a:pathLst>
                <a:path w="1613108" h="282896">
                  <a:moveTo>
                    <a:pt x="126403" y="0"/>
                  </a:moveTo>
                  <a:lnTo>
                    <a:pt x="1486704" y="0"/>
                  </a:lnTo>
                  <a:cubicBezTo>
                    <a:pt x="1556515" y="0"/>
                    <a:pt x="1613108" y="56593"/>
                    <a:pt x="1613108" y="126403"/>
                  </a:cubicBezTo>
                  <a:lnTo>
                    <a:pt x="1613108" y="156493"/>
                  </a:lnTo>
                  <a:cubicBezTo>
                    <a:pt x="1613108" y="226304"/>
                    <a:pt x="1556515" y="282896"/>
                    <a:pt x="1486704" y="282896"/>
                  </a:cubicBezTo>
                  <a:lnTo>
                    <a:pt x="126403" y="282896"/>
                  </a:lnTo>
                  <a:cubicBezTo>
                    <a:pt x="56593" y="282896"/>
                    <a:pt x="0" y="226304"/>
                    <a:pt x="0" y="156493"/>
                  </a:cubicBezTo>
                  <a:lnTo>
                    <a:pt x="0" y="126403"/>
                  </a:lnTo>
                  <a:cubicBezTo>
                    <a:pt x="0" y="56593"/>
                    <a:pt x="56593" y="0"/>
                    <a:pt x="126403" y="0"/>
                  </a:cubicBezTo>
                  <a:close/>
                </a:path>
              </a:pathLst>
            </a:custGeom>
            <a:solidFill>
              <a:srgbClr val="222222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47625"/>
              <a:ext cx="1613108" cy="3305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479"/>
                </a:lnSpc>
              </a:pPr>
              <a:r>
                <a:rPr lang="en-US" sz="3199">
                  <a:solidFill>
                    <a:srgbClr val="FFFFFF"/>
                  </a:solidFill>
                  <a:latin typeface="Garet"/>
                  <a:ea typeface="Garet"/>
                  <a:cs typeface="Garet"/>
                  <a:sym typeface="Garet"/>
                </a:rPr>
                <a:t>Mission</a:t>
              </a:r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2689991" y="7112396"/>
            <a:ext cx="12005013" cy="9766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To unite and engage alumni in a network of support, mentorship, and service, advancing onward toward a brighter future for all</a:t>
            </a:r>
          </a:p>
        </p:txBody>
      </p:sp>
      <p:sp>
        <p:nvSpPr>
          <p:cNvPr id="23" name="Freeform 23"/>
          <p:cNvSpPr/>
          <p:nvPr/>
        </p:nvSpPr>
        <p:spPr>
          <a:xfrm rot="-5400000">
            <a:off x="13066268" y="5422072"/>
            <a:ext cx="6448139" cy="222754"/>
          </a:xfrm>
          <a:custGeom>
            <a:avLst/>
            <a:gdLst/>
            <a:ahLst/>
            <a:cxnLst/>
            <a:rect l="l" t="t" r="r" b="b"/>
            <a:pathLst>
              <a:path w="6448139" h="222754">
                <a:moveTo>
                  <a:pt x="0" y="0"/>
                </a:moveTo>
                <a:lnTo>
                  <a:pt x="6448139" y="0"/>
                </a:lnTo>
                <a:lnTo>
                  <a:pt x="6448139" y="222754"/>
                </a:lnTo>
                <a:lnTo>
                  <a:pt x="0" y="2227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G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0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731838"/>
            <a:ext cx="593724" cy="593724"/>
          </a:xfrm>
          <a:custGeom>
            <a:avLst/>
            <a:gdLst/>
            <a:ahLst/>
            <a:cxnLst/>
            <a:rect l="l" t="t" r="r" b="b"/>
            <a:pathLst>
              <a:path w="593724" h="593724">
                <a:moveTo>
                  <a:pt x="0" y="0"/>
                </a:moveTo>
                <a:lnTo>
                  <a:pt x="593724" y="0"/>
                </a:lnTo>
                <a:lnTo>
                  <a:pt x="593724" y="593724"/>
                </a:lnTo>
                <a:lnTo>
                  <a:pt x="0" y="5937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G"/>
          </a:p>
        </p:txBody>
      </p:sp>
      <p:grpSp>
        <p:nvGrpSpPr>
          <p:cNvPr id="3" name="Group 3"/>
          <p:cNvGrpSpPr/>
          <p:nvPr/>
        </p:nvGrpSpPr>
        <p:grpSpPr>
          <a:xfrm>
            <a:off x="1898328" y="731838"/>
            <a:ext cx="2647726" cy="593724"/>
            <a:chOff x="0" y="0"/>
            <a:chExt cx="697344" cy="15637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97344" cy="156372"/>
            </a:xfrm>
            <a:custGeom>
              <a:avLst/>
              <a:gdLst/>
              <a:ahLst/>
              <a:cxnLst/>
              <a:rect l="l" t="t" r="r" b="b"/>
              <a:pathLst>
                <a:path w="697344" h="156372">
                  <a:moveTo>
                    <a:pt x="78186" y="0"/>
                  </a:moveTo>
                  <a:lnTo>
                    <a:pt x="619158" y="0"/>
                  </a:lnTo>
                  <a:cubicBezTo>
                    <a:pt x="639894" y="0"/>
                    <a:pt x="659781" y="8237"/>
                    <a:pt x="674443" y="22900"/>
                  </a:cubicBezTo>
                  <a:cubicBezTo>
                    <a:pt x="689106" y="37563"/>
                    <a:pt x="697344" y="57450"/>
                    <a:pt x="697344" y="78186"/>
                  </a:cubicBezTo>
                  <a:lnTo>
                    <a:pt x="697344" y="78186"/>
                  </a:lnTo>
                  <a:cubicBezTo>
                    <a:pt x="697344" y="98922"/>
                    <a:pt x="689106" y="118809"/>
                    <a:pt x="674443" y="133472"/>
                  </a:cubicBezTo>
                  <a:cubicBezTo>
                    <a:pt x="659781" y="148134"/>
                    <a:pt x="639894" y="156372"/>
                    <a:pt x="619158" y="156372"/>
                  </a:cubicBezTo>
                  <a:lnTo>
                    <a:pt x="78186" y="156372"/>
                  </a:lnTo>
                  <a:cubicBezTo>
                    <a:pt x="57450" y="156372"/>
                    <a:pt x="37563" y="148134"/>
                    <a:pt x="22900" y="133472"/>
                  </a:cubicBezTo>
                  <a:cubicBezTo>
                    <a:pt x="8237" y="118809"/>
                    <a:pt x="0" y="98922"/>
                    <a:pt x="0" y="78186"/>
                  </a:cubicBezTo>
                  <a:lnTo>
                    <a:pt x="0" y="78186"/>
                  </a:lnTo>
                  <a:cubicBezTo>
                    <a:pt x="0" y="57450"/>
                    <a:pt x="8237" y="37563"/>
                    <a:pt x="22900" y="22900"/>
                  </a:cubicBezTo>
                  <a:cubicBezTo>
                    <a:pt x="37563" y="8237"/>
                    <a:pt x="57450" y="0"/>
                    <a:pt x="7818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697344" cy="2039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  <a:spcBef>
                  <a:spcPct val="0"/>
                </a:spcBef>
              </a:pPr>
              <a:r>
                <a:rPr lang="en-US" sz="2499">
                  <a:solidFill>
                    <a:srgbClr val="222222"/>
                  </a:solidFill>
                  <a:latin typeface="Garet"/>
                  <a:ea typeface="Garet"/>
                  <a:cs typeface="Garet"/>
                  <a:sym typeface="Garet"/>
                </a:rPr>
                <a:t>Goals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6828739"/>
            <a:ext cx="18288000" cy="4269188"/>
            <a:chOff x="0" y="0"/>
            <a:chExt cx="3281721" cy="76609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281721" cy="766092"/>
            </a:xfrm>
            <a:custGeom>
              <a:avLst/>
              <a:gdLst/>
              <a:ahLst/>
              <a:cxnLst/>
              <a:rect l="l" t="t" r="r" b="b"/>
              <a:pathLst>
                <a:path w="3281721" h="766092">
                  <a:moveTo>
                    <a:pt x="8890" y="0"/>
                  </a:moveTo>
                  <a:lnTo>
                    <a:pt x="3272831" y="0"/>
                  </a:lnTo>
                  <a:cubicBezTo>
                    <a:pt x="3275189" y="0"/>
                    <a:pt x="3277450" y="937"/>
                    <a:pt x="3279118" y="2604"/>
                  </a:cubicBezTo>
                  <a:cubicBezTo>
                    <a:pt x="3280785" y="4271"/>
                    <a:pt x="3281721" y="6532"/>
                    <a:pt x="3281721" y="8890"/>
                  </a:cubicBezTo>
                  <a:lnTo>
                    <a:pt x="3281721" y="757202"/>
                  </a:lnTo>
                  <a:cubicBezTo>
                    <a:pt x="3281721" y="759560"/>
                    <a:pt x="3280785" y="761821"/>
                    <a:pt x="3279118" y="763488"/>
                  </a:cubicBezTo>
                  <a:cubicBezTo>
                    <a:pt x="3277450" y="765155"/>
                    <a:pt x="3275189" y="766092"/>
                    <a:pt x="3272831" y="766092"/>
                  </a:cubicBezTo>
                  <a:lnTo>
                    <a:pt x="8890" y="766092"/>
                  </a:lnTo>
                  <a:cubicBezTo>
                    <a:pt x="3980" y="766092"/>
                    <a:pt x="0" y="762112"/>
                    <a:pt x="0" y="757202"/>
                  </a:cubicBezTo>
                  <a:lnTo>
                    <a:pt x="0" y="8890"/>
                  </a:lnTo>
                  <a:cubicBezTo>
                    <a:pt x="0" y="3980"/>
                    <a:pt x="3980" y="0"/>
                    <a:pt x="889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3281721" cy="794667"/>
            </a:xfrm>
            <a:prstGeom prst="rect">
              <a:avLst/>
            </a:prstGeom>
          </p:spPr>
          <p:txBody>
            <a:bodyPr lIns="44135" tIns="44135" rIns="44135" bIns="44135" rtlCol="0" anchor="ctr"/>
            <a:lstStyle/>
            <a:p>
              <a:pPr algn="ctr">
                <a:lnSpc>
                  <a:spcPts val="2310"/>
                </a:lnSpc>
              </a:pPr>
              <a:endParaRPr/>
            </a:p>
          </p:txBody>
        </p:sp>
      </p:grpSp>
      <p:sp>
        <p:nvSpPr>
          <p:cNvPr id="9" name="AutoShape 9"/>
          <p:cNvSpPr/>
          <p:nvPr/>
        </p:nvSpPr>
        <p:spPr>
          <a:xfrm>
            <a:off x="1028700" y="1808598"/>
            <a:ext cx="16230600" cy="0"/>
          </a:xfrm>
          <a:prstGeom prst="line">
            <a:avLst/>
          </a:prstGeom>
          <a:ln w="19050" cap="rnd">
            <a:solidFill>
              <a:srgbClr val="2222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NG"/>
          </a:p>
        </p:txBody>
      </p:sp>
      <p:sp>
        <p:nvSpPr>
          <p:cNvPr id="10" name="Freeform 10"/>
          <p:cNvSpPr/>
          <p:nvPr/>
        </p:nvSpPr>
        <p:spPr>
          <a:xfrm flipH="1">
            <a:off x="1664294" y="2345465"/>
            <a:ext cx="1337198" cy="1337198"/>
          </a:xfrm>
          <a:custGeom>
            <a:avLst/>
            <a:gdLst/>
            <a:ahLst/>
            <a:cxnLst/>
            <a:rect l="l" t="t" r="r" b="b"/>
            <a:pathLst>
              <a:path w="1337198" h="1337198">
                <a:moveTo>
                  <a:pt x="1337198" y="0"/>
                </a:moveTo>
                <a:lnTo>
                  <a:pt x="0" y="0"/>
                </a:lnTo>
                <a:lnTo>
                  <a:pt x="0" y="1337198"/>
                </a:lnTo>
                <a:lnTo>
                  <a:pt x="1337198" y="1337198"/>
                </a:lnTo>
                <a:lnTo>
                  <a:pt x="133719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G"/>
          </a:p>
        </p:txBody>
      </p:sp>
      <p:sp>
        <p:nvSpPr>
          <p:cNvPr id="11" name="TextBox 11"/>
          <p:cNvSpPr txBox="1"/>
          <p:nvPr/>
        </p:nvSpPr>
        <p:spPr>
          <a:xfrm>
            <a:off x="3739320" y="2433039"/>
            <a:ext cx="10809359" cy="1432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40"/>
              </a:lnSpc>
            </a:pPr>
            <a:r>
              <a:rPr lang="en-US" sz="11600">
                <a:solidFill>
                  <a:srgbClr val="222222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O.N.W.A.R.D</a:t>
            </a:r>
          </a:p>
        </p:txBody>
      </p:sp>
      <p:sp>
        <p:nvSpPr>
          <p:cNvPr id="12" name="Freeform 12"/>
          <p:cNvSpPr/>
          <p:nvPr/>
        </p:nvSpPr>
        <p:spPr>
          <a:xfrm>
            <a:off x="15286508" y="2345465"/>
            <a:ext cx="1337198" cy="1337198"/>
          </a:xfrm>
          <a:custGeom>
            <a:avLst/>
            <a:gdLst/>
            <a:ahLst/>
            <a:cxnLst/>
            <a:rect l="l" t="t" r="r" b="b"/>
            <a:pathLst>
              <a:path w="1337198" h="1337198">
                <a:moveTo>
                  <a:pt x="0" y="0"/>
                </a:moveTo>
                <a:lnTo>
                  <a:pt x="1337198" y="0"/>
                </a:lnTo>
                <a:lnTo>
                  <a:pt x="1337198" y="1337198"/>
                </a:lnTo>
                <a:lnTo>
                  <a:pt x="0" y="13371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G"/>
          </a:p>
        </p:txBody>
      </p:sp>
      <p:sp>
        <p:nvSpPr>
          <p:cNvPr id="13" name="TextBox 13"/>
          <p:cNvSpPr txBox="1"/>
          <p:nvPr/>
        </p:nvSpPr>
        <p:spPr>
          <a:xfrm>
            <a:off x="1664294" y="4284703"/>
            <a:ext cx="14959412" cy="5718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  <a:spcBef>
                <a:spcPct val="0"/>
              </a:spcBef>
            </a:pPr>
            <a:r>
              <a:rPr lang="en-US" sz="3599" dirty="0">
                <a:solidFill>
                  <a:srgbClr val="222222"/>
                </a:solidFill>
                <a:latin typeface="Garet"/>
                <a:ea typeface="Garet"/>
                <a:cs typeface="Garet"/>
                <a:sym typeface="Garet"/>
              </a:rPr>
              <a:t>• As the foundation of this approach, I would like to introduce acronym </a:t>
            </a:r>
            <a:r>
              <a:rPr lang="en-US" sz="3599" b="1" dirty="0">
                <a:solidFill>
                  <a:srgbClr val="222222"/>
                </a:solidFill>
                <a:latin typeface="Garet Bold"/>
                <a:ea typeface="Garet Bold"/>
                <a:cs typeface="Garet Bold"/>
                <a:sym typeface="Garet Bold"/>
              </a:rPr>
              <a:t>ONWARD</a:t>
            </a:r>
            <a:r>
              <a:rPr lang="en-US" sz="3599" dirty="0">
                <a:solidFill>
                  <a:srgbClr val="222222"/>
                </a:solidFill>
                <a:latin typeface="Garet"/>
                <a:ea typeface="Garet"/>
                <a:cs typeface="Garet"/>
                <a:sym typeface="Garet"/>
              </a:rPr>
              <a:t>:</a:t>
            </a:r>
          </a:p>
          <a:p>
            <a:pPr algn="ctr">
              <a:lnSpc>
                <a:spcPts val="5039"/>
              </a:lnSpc>
              <a:spcBef>
                <a:spcPct val="0"/>
              </a:spcBef>
            </a:pPr>
            <a:endParaRPr lang="en-US" sz="3599" dirty="0">
              <a:solidFill>
                <a:srgbClr val="222222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5039"/>
              </a:lnSpc>
              <a:spcBef>
                <a:spcPct val="0"/>
              </a:spcBef>
            </a:pPr>
            <a:r>
              <a:rPr lang="en-US" sz="3599" dirty="0">
                <a:solidFill>
                  <a:srgbClr val="222222"/>
                </a:solidFill>
                <a:latin typeface="Garet"/>
                <a:ea typeface="Garet"/>
                <a:cs typeface="Garet"/>
                <a:sym typeface="Garet"/>
              </a:rPr>
              <a:t>• - </a:t>
            </a:r>
            <a:r>
              <a:rPr lang="en-US" sz="3599" b="1" dirty="0">
                <a:solidFill>
                  <a:srgbClr val="222222"/>
                </a:solidFill>
                <a:latin typeface="Garet Bold"/>
                <a:ea typeface="Garet Bold"/>
                <a:cs typeface="Garet Bold"/>
                <a:sym typeface="Garet Bold"/>
              </a:rPr>
              <a:t>O</a:t>
            </a:r>
            <a:r>
              <a:rPr lang="en-US" sz="3599" dirty="0">
                <a:solidFill>
                  <a:srgbClr val="222222"/>
                </a:solidFill>
                <a:latin typeface="Garet"/>
                <a:ea typeface="Garet"/>
                <a:cs typeface="Garet"/>
                <a:sym typeface="Garet"/>
              </a:rPr>
              <a:t> – Outreach to Alumni</a:t>
            </a:r>
          </a:p>
          <a:p>
            <a:pPr algn="l">
              <a:lnSpc>
                <a:spcPts val="5039"/>
              </a:lnSpc>
              <a:spcBef>
                <a:spcPct val="0"/>
              </a:spcBef>
            </a:pPr>
            <a:r>
              <a:rPr lang="en-US" sz="3599" dirty="0">
                <a:solidFill>
                  <a:srgbClr val="222222"/>
                </a:solidFill>
                <a:latin typeface="Garet"/>
                <a:ea typeface="Garet"/>
                <a:cs typeface="Garet"/>
                <a:sym typeface="Garet"/>
              </a:rPr>
              <a:t>• - </a:t>
            </a:r>
            <a:r>
              <a:rPr lang="en-US" sz="3599" b="1" dirty="0">
                <a:solidFill>
                  <a:srgbClr val="222222"/>
                </a:solidFill>
                <a:latin typeface="Garet Bold"/>
                <a:ea typeface="Garet Bold"/>
                <a:cs typeface="Garet Bold"/>
                <a:sym typeface="Garet Bold"/>
              </a:rPr>
              <a:t>N</a:t>
            </a:r>
            <a:r>
              <a:rPr lang="en-US" sz="3599" dirty="0">
                <a:solidFill>
                  <a:srgbClr val="222222"/>
                </a:solidFill>
                <a:latin typeface="Garet"/>
                <a:ea typeface="Garet"/>
                <a:cs typeface="Garet"/>
                <a:sym typeface="Garet"/>
              </a:rPr>
              <a:t> – Networking for Career Growth</a:t>
            </a:r>
          </a:p>
          <a:p>
            <a:pPr algn="l">
              <a:lnSpc>
                <a:spcPts val="5039"/>
              </a:lnSpc>
              <a:spcBef>
                <a:spcPct val="0"/>
              </a:spcBef>
            </a:pPr>
            <a:r>
              <a:rPr lang="en-US" sz="3599" dirty="0">
                <a:solidFill>
                  <a:srgbClr val="222222"/>
                </a:solidFill>
                <a:latin typeface="Garet"/>
                <a:ea typeface="Garet"/>
                <a:cs typeface="Garet"/>
                <a:sym typeface="Garet"/>
              </a:rPr>
              <a:t>• - </a:t>
            </a:r>
            <a:r>
              <a:rPr lang="en-US" sz="3599" b="1" dirty="0">
                <a:solidFill>
                  <a:srgbClr val="222222"/>
                </a:solidFill>
                <a:latin typeface="Garet Bold"/>
                <a:ea typeface="Garet Bold"/>
                <a:cs typeface="Garet Bold"/>
                <a:sym typeface="Garet Bold"/>
              </a:rPr>
              <a:t>W</a:t>
            </a:r>
            <a:r>
              <a:rPr lang="en-US" sz="3599" dirty="0">
                <a:solidFill>
                  <a:srgbClr val="222222"/>
                </a:solidFill>
                <a:latin typeface="Garet"/>
                <a:ea typeface="Garet"/>
                <a:cs typeface="Garet"/>
                <a:sym typeface="Garet"/>
              </a:rPr>
              <a:t> – Well-being of Current Students</a:t>
            </a:r>
          </a:p>
          <a:p>
            <a:pPr algn="l">
              <a:lnSpc>
                <a:spcPts val="5039"/>
              </a:lnSpc>
              <a:spcBef>
                <a:spcPct val="0"/>
              </a:spcBef>
            </a:pPr>
            <a:r>
              <a:rPr lang="en-US" sz="3599" dirty="0">
                <a:solidFill>
                  <a:srgbClr val="222222"/>
                </a:solidFill>
                <a:latin typeface="Garet"/>
                <a:ea typeface="Garet"/>
                <a:cs typeface="Garet"/>
                <a:sym typeface="Garet"/>
              </a:rPr>
              <a:t>• - </a:t>
            </a:r>
            <a:r>
              <a:rPr lang="en-US" sz="3599" b="1" dirty="0">
                <a:solidFill>
                  <a:srgbClr val="222222"/>
                </a:solidFill>
                <a:latin typeface="Garet Bold"/>
                <a:ea typeface="Garet Bold"/>
                <a:cs typeface="Garet Bold"/>
                <a:sym typeface="Garet Bold"/>
              </a:rPr>
              <a:t>A</a:t>
            </a:r>
            <a:r>
              <a:rPr lang="en-US" sz="3599" dirty="0">
                <a:solidFill>
                  <a:srgbClr val="222222"/>
                </a:solidFill>
                <a:latin typeface="Garet"/>
                <a:ea typeface="Garet"/>
                <a:cs typeface="Garet"/>
                <a:sym typeface="Garet"/>
              </a:rPr>
              <a:t> – Advancement of Community</a:t>
            </a:r>
          </a:p>
          <a:p>
            <a:pPr algn="l">
              <a:lnSpc>
                <a:spcPts val="5039"/>
              </a:lnSpc>
              <a:spcBef>
                <a:spcPct val="0"/>
              </a:spcBef>
            </a:pPr>
            <a:r>
              <a:rPr lang="en-US" sz="3599" dirty="0">
                <a:solidFill>
                  <a:srgbClr val="222222"/>
                </a:solidFill>
                <a:latin typeface="Garet"/>
                <a:ea typeface="Garet"/>
                <a:cs typeface="Garet"/>
                <a:sym typeface="Garet"/>
              </a:rPr>
              <a:t>• - </a:t>
            </a:r>
            <a:r>
              <a:rPr lang="en-US" sz="3599" b="1" dirty="0">
                <a:solidFill>
                  <a:srgbClr val="222222"/>
                </a:solidFill>
                <a:latin typeface="Garet Bold"/>
                <a:ea typeface="Garet Bold"/>
                <a:cs typeface="Garet Bold"/>
                <a:sym typeface="Garet Bold"/>
              </a:rPr>
              <a:t>R</a:t>
            </a:r>
            <a:r>
              <a:rPr lang="en-US" sz="3599" dirty="0">
                <a:solidFill>
                  <a:srgbClr val="222222"/>
                </a:solidFill>
                <a:latin typeface="Garet"/>
                <a:ea typeface="Garet"/>
                <a:cs typeface="Garet"/>
                <a:sym typeface="Garet"/>
              </a:rPr>
              <a:t> – Reinforce School-Alumni Ties</a:t>
            </a:r>
          </a:p>
          <a:p>
            <a:pPr algn="l">
              <a:lnSpc>
                <a:spcPts val="5039"/>
              </a:lnSpc>
              <a:spcBef>
                <a:spcPct val="0"/>
              </a:spcBef>
            </a:pPr>
            <a:r>
              <a:rPr lang="en-US" sz="3599" dirty="0">
                <a:solidFill>
                  <a:srgbClr val="222222"/>
                </a:solidFill>
                <a:latin typeface="Garet"/>
                <a:ea typeface="Garet"/>
                <a:cs typeface="Garet"/>
                <a:sym typeface="Garet"/>
              </a:rPr>
              <a:t>• - </a:t>
            </a:r>
            <a:r>
              <a:rPr lang="en-US" sz="3599" b="1" dirty="0">
                <a:solidFill>
                  <a:srgbClr val="222222"/>
                </a:solidFill>
                <a:latin typeface="Garet Bold"/>
                <a:ea typeface="Garet Bold"/>
                <a:cs typeface="Garet Bold"/>
                <a:sym typeface="Garet Bold"/>
              </a:rPr>
              <a:t>D</a:t>
            </a:r>
            <a:r>
              <a:rPr lang="en-US" sz="3599" dirty="0">
                <a:solidFill>
                  <a:srgbClr val="222222"/>
                </a:solidFill>
                <a:latin typeface="Garet"/>
                <a:ea typeface="Garet"/>
                <a:cs typeface="Garet"/>
                <a:sym typeface="Garet"/>
              </a:rPr>
              <a:t> – Digital Presence and Engagement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0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1028700" y="731838"/>
            <a:ext cx="593724" cy="593724"/>
          </a:xfrm>
          <a:custGeom>
            <a:avLst/>
            <a:gdLst/>
            <a:ahLst/>
            <a:cxnLst/>
            <a:rect l="l" t="t" r="r" b="b"/>
            <a:pathLst>
              <a:path w="593724" h="593724">
                <a:moveTo>
                  <a:pt x="0" y="0"/>
                </a:moveTo>
                <a:lnTo>
                  <a:pt x="593724" y="0"/>
                </a:lnTo>
                <a:lnTo>
                  <a:pt x="593724" y="593724"/>
                </a:lnTo>
                <a:lnTo>
                  <a:pt x="0" y="5937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G"/>
          </a:p>
        </p:txBody>
      </p:sp>
      <p:sp>
        <p:nvSpPr>
          <p:cNvPr id="11" name="TextBox 11"/>
          <p:cNvSpPr txBox="1"/>
          <p:nvPr/>
        </p:nvSpPr>
        <p:spPr>
          <a:xfrm>
            <a:off x="15435675" y="551012"/>
            <a:ext cx="1823625" cy="77455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499"/>
              </a:lnSpc>
            </a:pPr>
            <a:r>
              <a:rPr lang="en-US" sz="2499" dirty="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05/10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898328" y="731838"/>
            <a:ext cx="2647726" cy="593724"/>
            <a:chOff x="0" y="0"/>
            <a:chExt cx="697344" cy="15637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97344" cy="156372"/>
            </a:xfrm>
            <a:custGeom>
              <a:avLst/>
              <a:gdLst/>
              <a:ahLst/>
              <a:cxnLst/>
              <a:rect l="l" t="t" r="r" b="b"/>
              <a:pathLst>
                <a:path w="697344" h="156372">
                  <a:moveTo>
                    <a:pt x="78186" y="0"/>
                  </a:moveTo>
                  <a:lnTo>
                    <a:pt x="619158" y="0"/>
                  </a:lnTo>
                  <a:cubicBezTo>
                    <a:pt x="639894" y="0"/>
                    <a:pt x="659781" y="8237"/>
                    <a:pt x="674443" y="22900"/>
                  </a:cubicBezTo>
                  <a:cubicBezTo>
                    <a:pt x="689106" y="37563"/>
                    <a:pt x="697344" y="57450"/>
                    <a:pt x="697344" y="78186"/>
                  </a:cubicBezTo>
                  <a:lnTo>
                    <a:pt x="697344" y="78186"/>
                  </a:lnTo>
                  <a:cubicBezTo>
                    <a:pt x="697344" y="98922"/>
                    <a:pt x="689106" y="118809"/>
                    <a:pt x="674443" y="133472"/>
                  </a:cubicBezTo>
                  <a:cubicBezTo>
                    <a:pt x="659781" y="148134"/>
                    <a:pt x="639894" y="156372"/>
                    <a:pt x="619158" y="156372"/>
                  </a:cubicBezTo>
                  <a:lnTo>
                    <a:pt x="78186" y="156372"/>
                  </a:lnTo>
                  <a:cubicBezTo>
                    <a:pt x="57450" y="156372"/>
                    <a:pt x="37563" y="148134"/>
                    <a:pt x="22900" y="133472"/>
                  </a:cubicBezTo>
                  <a:cubicBezTo>
                    <a:pt x="8237" y="118809"/>
                    <a:pt x="0" y="98922"/>
                    <a:pt x="0" y="78186"/>
                  </a:cubicBezTo>
                  <a:lnTo>
                    <a:pt x="0" y="78186"/>
                  </a:lnTo>
                  <a:cubicBezTo>
                    <a:pt x="0" y="57450"/>
                    <a:pt x="8237" y="37563"/>
                    <a:pt x="22900" y="22900"/>
                  </a:cubicBezTo>
                  <a:cubicBezTo>
                    <a:pt x="37563" y="8237"/>
                    <a:pt x="57450" y="0"/>
                    <a:pt x="7818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697344" cy="2039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  <a:spcBef>
                  <a:spcPct val="0"/>
                </a:spcBef>
              </a:pPr>
              <a:r>
                <a:rPr lang="en-US" sz="2499">
                  <a:solidFill>
                    <a:srgbClr val="222222"/>
                  </a:solidFill>
                  <a:latin typeface="Garet"/>
                  <a:ea typeface="Garet"/>
                  <a:cs typeface="Garet"/>
                  <a:sym typeface="Garet"/>
                </a:rPr>
                <a:t>ONWARD</a:t>
              </a:r>
            </a:p>
          </p:txBody>
        </p:sp>
      </p:grpSp>
      <p:sp>
        <p:nvSpPr>
          <p:cNvPr id="16" name="AutoShape 16"/>
          <p:cNvSpPr/>
          <p:nvPr/>
        </p:nvSpPr>
        <p:spPr>
          <a:xfrm>
            <a:off x="1028700" y="1808598"/>
            <a:ext cx="16230600" cy="0"/>
          </a:xfrm>
          <a:prstGeom prst="line">
            <a:avLst/>
          </a:prstGeom>
          <a:ln w="19050" cap="rnd">
            <a:solidFill>
              <a:srgbClr val="2222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NG"/>
          </a:p>
        </p:txBody>
      </p:sp>
      <p:sp>
        <p:nvSpPr>
          <p:cNvPr id="17" name="TextBox 17"/>
          <p:cNvSpPr txBox="1"/>
          <p:nvPr/>
        </p:nvSpPr>
        <p:spPr>
          <a:xfrm>
            <a:off x="2835264" y="2810749"/>
            <a:ext cx="12617473" cy="1485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00"/>
              </a:lnSpc>
            </a:pPr>
            <a:r>
              <a:rPr lang="en-US" sz="12000">
                <a:solidFill>
                  <a:srgbClr val="222222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Outreach</a:t>
            </a:r>
          </a:p>
        </p:txBody>
      </p:sp>
      <p:grpSp>
        <p:nvGrpSpPr>
          <p:cNvPr id="36" name="Group 36"/>
          <p:cNvGrpSpPr/>
          <p:nvPr/>
        </p:nvGrpSpPr>
        <p:grpSpPr>
          <a:xfrm>
            <a:off x="838200" y="6460164"/>
            <a:ext cx="16230600" cy="3094998"/>
            <a:chOff x="0" y="0"/>
            <a:chExt cx="4274726" cy="815144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4274726" cy="815144"/>
            </a:xfrm>
            <a:custGeom>
              <a:avLst/>
              <a:gdLst/>
              <a:ahLst/>
              <a:cxnLst/>
              <a:rect l="l" t="t" r="r" b="b"/>
              <a:pathLst>
                <a:path w="4274726" h="815144">
                  <a:moveTo>
                    <a:pt x="47700" y="0"/>
                  </a:moveTo>
                  <a:lnTo>
                    <a:pt x="4227026" y="0"/>
                  </a:lnTo>
                  <a:cubicBezTo>
                    <a:pt x="4239677" y="0"/>
                    <a:pt x="4251809" y="5025"/>
                    <a:pt x="4260755" y="13971"/>
                  </a:cubicBezTo>
                  <a:cubicBezTo>
                    <a:pt x="4269700" y="22916"/>
                    <a:pt x="4274726" y="35049"/>
                    <a:pt x="4274726" y="47700"/>
                  </a:cubicBezTo>
                  <a:lnTo>
                    <a:pt x="4274726" y="767444"/>
                  </a:lnTo>
                  <a:cubicBezTo>
                    <a:pt x="4274726" y="780095"/>
                    <a:pt x="4269700" y="792227"/>
                    <a:pt x="4260755" y="801173"/>
                  </a:cubicBezTo>
                  <a:cubicBezTo>
                    <a:pt x="4251809" y="810118"/>
                    <a:pt x="4239677" y="815144"/>
                    <a:pt x="4227026" y="815144"/>
                  </a:cubicBezTo>
                  <a:lnTo>
                    <a:pt x="47700" y="815144"/>
                  </a:lnTo>
                  <a:cubicBezTo>
                    <a:pt x="35049" y="815144"/>
                    <a:pt x="22916" y="810118"/>
                    <a:pt x="13971" y="801173"/>
                  </a:cubicBezTo>
                  <a:cubicBezTo>
                    <a:pt x="5025" y="792227"/>
                    <a:pt x="0" y="780095"/>
                    <a:pt x="0" y="767444"/>
                  </a:cubicBezTo>
                  <a:lnTo>
                    <a:pt x="0" y="47700"/>
                  </a:lnTo>
                  <a:cubicBezTo>
                    <a:pt x="0" y="35049"/>
                    <a:pt x="5025" y="22916"/>
                    <a:pt x="13971" y="13971"/>
                  </a:cubicBezTo>
                  <a:cubicBezTo>
                    <a:pt x="22916" y="5025"/>
                    <a:pt x="35049" y="0"/>
                    <a:pt x="47700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NG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-66675"/>
              <a:ext cx="4274726" cy="881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39"/>
                </a:lnSpc>
              </a:pPr>
              <a:endParaRPr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562BC3CE-5BA1-9E95-CC9B-2A9C758E5FC8}"/>
              </a:ext>
            </a:extLst>
          </p:cNvPr>
          <p:cNvSpPr txBox="1"/>
          <p:nvPr/>
        </p:nvSpPr>
        <p:spPr>
          <a:xfrm>
            <a:off x="2628900" y="4549805"/>
            <a:ext cx="13030199" cy="4584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599" dirty="0">
                <a:solidFill>
                  <a:srgbClr val="222222"/>
                </a:solidFill>
                <a:latin typeface="Garet"/>
              </a:rPr>
              <a:t>The goal is to connect alumni through regular engagement, reunions, communication and newsletters.  </a:t>
            </a:r>
          </a:p>
          <a:p>
            <a:endParaRPr lang="en-US" sz="3599" dirty="0">
              <a:solidFill>
                <a:srgbClr val="222222"/>
              </a:solidFill>
              <a:latin typeface="Garet"/>
            </a:endParaRPr>
          </a:p>
          <a:p>
            <a:pPr algn="ctr"/>
            <a:r>
              <a:rPr lang="en-US" sz="4000" b="1" dirty="0">
                <a:solidFill>
                  <a:srgbClr val="222222"/>
                </a:solidFill>
                <a:latin typeface="Garet"/>
              </a:rPr>
              <a:t>Supporting Committees: </a:t>
            </a:r>
          </a:p>
          <a:p>
            <a:pPr algn="ctr"/>
            <a:r>
              <a:rPr lang="en-US" sz="3599" dirty="0">
                <a:solidFill>
                  <a:srgbClr val="222222"/>
                </a:solidFill>
                <a:latin typeface="Garet"/>
              </a:rPr>
              <a:t>  - Outreach &amp; Engagement  </a:t>
            </a:r>
          </a:p>
          <a:p>
            <a:pPr algn="ctr"/>
            <a:r>
              <a:rPr lang="en-US" sz="3599" dirty="0">
                <a:solidFill>
                  <a:srgbClr val="222222"/>
                </a:solidFill>
                <a:latin typeface="Garet"/>
              </a:rPr>
              <a:t>  - Events &amp; Reunions  </a:t>
            </a:r>
          </a:p>
          <a:p>
            <a:pPr algn="ctr"/>
            <a:r>
              <a:rPr lang="en-US" sz="3599" dirty="0">
                <a:solidFill>
                  <a:srgbClr val="222222"/>
                </a:solidFill>
                <a:latin typeface="Garet"/>
              </a:rPr>
              <a:t>  - Digital &amp; Social Media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0E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D9C76A-36BC-2C35-721B-3B7D770AE9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4A7B59E4-F5A8-A6F5-48C7-00BCE97C49C5}"/>
              </a:ext>
            </a:extLst>
          </p:cNvPr>
          <p:cNvSpPr/>
          <p:nvPr/>
        </p:nvSpPr>
        <p:spPr>
          <a:xfrm>
            <a:off x="1028700" y="731838"/>
            <a:ext cx="593724" cy="593724"/>
          </a:xfrm>
          <a:custGeom>
            <a:avLst/>
            <a:gdLst/>
            <a:ahLst/>
            <a:cxnLst/>
            <a:rect l="l" t="t" r="r" b="b"/>
            <a:pathLst>
              <a:path w="593724" h="593724">
                <a:moveTo>
                  <a:pt x="0" y="0"/>
                </a:moveTo>
                <a:lnTo>
                  <a:pt x="593724" y="0"/>
                </a:lnTo>
                <a:lnTo>
                  <a:pt x="593724" y="593724"/>
                </a:lnTo>
                <a:lnTo>
                  <a:pt x="0" y="5937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G"/>
          </a:p>
        </p:txBody>
      </p:sp>
      <p:grpSp>
        <p:nvGrpSpPr>
          <p:cNvPr id="13" name="Group 13">
            <a:extLst>
              <a:ext uri="{FF2B5EF4-FFF2-40B4-BE49-F238E27FC236}">
                <a16:creationId xmlns:a16="http://schemas.microsoft.com/office/drawing/2014/main" id="{4E500B8C-A241-AFEE-E7D2-A3409D232E79}"/>
              </a:ext>
            </a:extLst>
          </p:cNvPr>
          <p:cNvGrpSpPr/>
          <p:nvPr/>
        </p:nvGrpSpPr>
        <p:grpSpPr>
          <a:xfrm>
            <a:off x="1898328" y="731838"/>
            <a:ext cx="2647726" cy="593724"/>
            <a:chOff x="0" y="0"/>
            <a:chExt cx="697344" cy="156372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1FF14DA9-B235-20F3-AF28-18F152AE2A77}"/>
                </a:ext>
              </a:extLst>
            </p:cNvPr>
            <p:cNvSpPr/>
            <p:nvPr/>
          </p:nvSpPr>
          <p:spPr>
            <a:xfrm>
              <a:off x="0" y="0"/>
              <a:ext cx="697344" cy="156372"/>
            </a:xfrm>
            <a:custGeom>
              <a:avLst/>
              <a:gdLst/>
              <a:ahLst/>
              <a:cxnLst/>
              <a:rect l="l" t="t" r="r" b="b"/>
              <a:pathLst>
                <a:path w="697344" h="156372">
                  <a:moveTo>
                    <a:pt x="78186" y="0"/>
                  </a:moveTo>
                  <a:lnTo>
                    <a:pt x="619158" y="0"/>
                  </a:lnTo>
                  <a:cubicBezTo>
                    <a:pt x="639894" y="0"/>
                    <a:pt x="659781" y="8237"/>
                    <a:pt x="674443" y="22900"/>
                  </a:cubicBezTo>
                  <a:cubicBezTo>
                    <a:pt x="689106" y="37563"/>
                    <a:pt x="697344" y="57450"/>
                    <a:pt x="697344" y="78186"/>
                  </a:cubicBezTo>
                  <a:lnTo>
                    <a:pt x="697344" y="78186"/>
                  </a:lnTo>
                  <a:cubicBezTo>
                    <a:pt x="697344" y="98922"/>
                    <a:pt x="689106" y="118809"/>
                    <a:pt x="674443" y="133472"/>
                  </a:cubicBezTo>
                  <a:cubicBezTo>
                    <a:pt x="659781" y="148134"/>
                    <a:pt x="639894" y="156372"/>
                    <a:pt x="619158" y="156372"/>
                  </a:cubicBezTo>
                  <a:lnTo>
                    <a:pt x="78186" y="156372"/>
                  </a:lnTo>
                  <a:cubicBezTo>
                    <a:pt x="57450" y="156372"/>
                    <a:pt x="37563" y="148134"/>
                    <a:pt x="22900" y="133472"/>
                  </a:cubicBezTo>
                  <a:cubicBezTo>
                    <a:pt x="8237" y="118809"/>
                    <a:pt x="0" y="98922"/>
                    <a:pt x="0" y="78186"/>
                  </a:cubicBezTo>
                  <a:lnTo>
                    <a:pt x="0" y="78186"/>
                  </a:lnTo>
                  <a:cubicBezTo>
                    <a:pt x="0" y="57450"/>
                    <a:pt x="8237" y="37563"/>
                    <a:pt x="22900" y="22900"/>
                  </a:cubicBezTo>
                  <a:cubicBezTo>
                    <a:pt x="37563" y="8237"/>
                    <a:pt x="57450" y="0"/>
                    <a:pt x="7818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DA6DC29D-7690-43F3-A253-4CF4A712AEBC}"/>
                </a:ext>
              </a:extLst>
            </p:cNvPr>
            <p:cNvSpPr txBox="1"/>
            <p:nvPr/>
          </p:nvSpPr>
          <p:spPr>
            <a:xfrm>
              <a:off x="0" y="-47625"/>
              <a:ext cx="697344" cy="2039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  <a:spcBef>
                  <a:spcPct val="0"/>
                </a:spcBef>
              </a:pPr>
              <a:r>
                <a:rPr lang="en-US" sz="2499">
                  <a:solidFill>
                    <a:srgbClr val="222222"/>
                  </a:solidFill>
                  <a:latin typeface="Garet"/>
                  <a:ea typeface="Garet"/>
                  <a:cs typeface="Garet"/>
                  <a:sym typeface="Garet"/>
                </a:rPr>
                <a:t>ONWARD</a:t>
              </a:r>
            </a:p>
          </p:txBody>
        </p:sp>
      </p:grpSp>
      <p:sp>
        <p:nvSpPr>
          <p:cNvPr id="16" name="AutoShape 16">
            <a:extLst>
              <a:ext uri="{FF2B5EF4-FFF2-40B4-BE49-F238E27FC236}">
                <a16:creationId xmlns:a16="http://schemas.microsoft.com/office/drawing/2014/main" id="{A79B32D8-986D-D5FB-5352-398BB0E67165}"/>
              </a:ext>
            </a:extLst>
          </p:cNvPr>
          <p:cNvSpPr/>
          <p:nvPr/>
        </p:nvSpPr>
        <p:spPr>
          <a:xfrm>
            <a:off x="1028700" y="1808598"/>
            <a:ext cx="16230600" cy="0"/>
          </a:xfrm>
          <a:prstGeom prst="line">
            <a:avLst/>
          </a:prstGeom>
          <a:ln w="19050" cap="rnd">
            <a:solidFill>
              <a:srgbClr val="2222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NG"/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3605C03C-99F2-C516-56B4-2D0DC7784CA1}"/>
              </a:ext>
            </a:extLst>
          </p:cNvPr>
          <p:cNvSpPr txBox="1"/>
          <p:nvPr/>
        </p:nvSpPr>
        <p:spPr>
          <a:xfrm>
            <a:off x="2835264" y="2810749"/>
            <a:ext cx="12617473" cy="1425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00"/>
              </a:lnSpc>
            </a:pPr>
            <a:r>
              <a:rPr lang="en-US" sz="12000" dirty="0">
                <a:solidFill>
                  <a:srgbClr val="222222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Networking</a:t>
            </a:r>
          </a:p>
        </p:txBody>
      </p:sp>
      <p:grpSp>
        <p:nvGrpSpPr>
          <p:cNvPr id="36" name="Group 36">
            <a:extLst>
              <a:ext uri="{FF2B5EF4-FFF2-40B4-BE49-F238E27FC236}">
                <a16:creationId xmlns:a16="http://schemas.microsoft.com/office/drawing/2014/main" id="{A347F429-25D6-BFB3-4398-8C6DD70D8738}"/>
              </a:ext>
            </a:extLst>
          </p:cNvPr>
          <p:cNvGrpSpPr/>
          <p:nvPr/>
        </p:nvGrpSpPr>
        <p:grpSpPr>
          <a:xfrm>
            <a:off x="838200" y="6460164"/>
            <a:ext cx="16230600" cy="3094998"/>
            <a:chOff x="0" y="0"/>
            <a:chExt cx="4274726" cy="815144"/>
          </a:xfrm>
        </p:grpSpPr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0751C1F8-F1CB-BE6C-CE6B-29CAFFC24D0E}"/>
                </a:ext>
              </a:extLst>
            </p:cNvPr>
            <p:cNvSpPr/>
            <p:nvPr/>
          </p:nvSpPr>
          <p:spPr>
            <a:xfrm>
              <a:off x="0" y="0"/>
              <a:ext cx="4274726" cy="815144"/>
            </a:xfrm>
            <a:custGeom>
              <a:avLst/>
              <a:gdLst/>
              <a:ahLst/>
              <a:cxnLst/>
              <a:rect l="l" t="t" r="r" b="b"/>
              <a:pathLst>
                <a:path w="4274726" h="815144">
                  <a:moveTo>
                    <a:pt x="47700" y="0"/>
                  </a:moveTo>
                  <a:lnTo>
                    <a:pt x="4227026" y="0"/>
                  </a:lnTo>
                  <a:cubicBezTo>
                    <a:pt x="4239677" y="0"/>
                    <a:pt x="4251809" y="5025"/>
                    <a:pt x="4260755" y="13971"/>
                  </a:cubicBezTo>
                  <a:cubicBezTo>
                    <a:pt x="4269700" y="22916"/>
                    <a:pt x="4274726" y="35049"/>
                    <a:pt x="4274726" y="47700"/>
                  </a:cubicBezTo>
                  <a:lnTo>
                    <a:pt x="4274726" y="767444"/>
                  </a:lnTo>
                  <a:cubicBezTo>
                    <a:pt x="4274726" y="780095"/>
                    <a:pt x="4269700" y="792227"/>
                    <a:pt x="4260755" y="801173"/>
                  </a:cubicBezTo>
                  <a:cubicBezTo>
                    <a:pt x="4251809" y="810118"/>
                    <a:pt x="4239677" y="815144"/>
                    <a:pt x="4227026" y="815144"/>
                  </a:cubicBezTo>
                  <a:lnTo>
                    <a:pt x="47700" y="815144"/>
                  </a:lnTo>
                  <a:cubicBezTo>
                    <a:pt x="35049" y="815144"/>
                    <a:pt x="22916" y="810118"/>
                    <a:pt x="13971" y="801173"/>
                  </a:cubicBezTo>
                  <a:cubicBezTo>
                    <a:pt x="5025" y="792227"/>
                    <a:pt x="0" y="780095"/>
                    <a:pt x="0" y="767444"/>
                  </a:cubicBezTo>
                  <a:lnTo>
                    <a:pt x="0" y="47700"/>
                  </a:lnTo>
                  <a:cubicBezTo>
                    <a:pt x="0" y="35049"/>
                    <a:pt x="5025" y="22916"/>
                    <a:pt x="13971" y="13971"/>
                  </a:cubicBezTo>
                  <a:cubicBezTo>
                    <a:pt x="22916" y="5025"/>
                    <a:pt x="35049" y="0"/>
                    <a:pt x="47700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NG"/>
            </a:p>
          </p:txBody>
        </p:sp>
        <p:sp>
          <p:nvSpPr>
            <p:cNvPr id="38" name="TextBox 38">
              <a:extLst>
                <a:ext uri="{FF2B5EF4-FFF2-40B4-BE49-F238E27FC236}">
                  <a16:creationId xmlns:a16="http://schemas.microsoft.com/office/drawing/2014/main" id="{831D4D33-8124-9B72-8585-44567586818E}"/>
                </a:ext>
              </a:extLst>
            </p:cNvPr>
            <p:cNvSpPr txBox="1"/>
            <p:nvPr/>
          </p:nvSpPr>
          <p:spPr>
            <a:xfrm>
              <a:off x="0" y="-66675"/>
              <a:ext cx="4274726" cy="881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39"/>
                </a:lnSpc>
              </a:pPr>
              <a:endParaRPr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0ABC0C83-AAD9-CCB5-4E20-65C04B590D43}"/>
              </a:ext>
            </a:extLst>
          </p:cNvPr>
          <p:cNvSpPr txBox="1"/>
          <p:nvPr/>
        </p:nvSpPr>
        <p:spPr>
          <a:xfrm>
            <a:off x="2628900" y="4549805"/>
            <a:ext cx="13030199" cy="4584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3599" dirty="0">
              <a:solidFill>
                <a:srgbClr val="222222"/>
              </a:solidFill>
              <a:latin typeface="Garet"/>
            </a:endParaRPr>
          </a:p>
          <a:p>
            <a:pPr algn="ctr"/>
            <a:r>
              <a:rPr lang="en-US" sz="3599" dirty="0">
                <a:solidFill>
                  <a:srgbClr val="222222"/>
                </a:solidFill>
                <a:latin typeface="Garet"/>
              </a:rPr>
              <a:t>The goal is to explore initiatives for career networking, mentorship, and job support</a:t>
            </a:r>
          </a:p>
          <a:p>
            <a:endParaRPr lang="en-US" sz="3599" dirty="0">
              <a:solidFill>
                <a:srgbClr val="222222"/>
              </a:solidFill>
              <a:latin typeface="Garet"/>
            </a:endParaRPr>
          </a:p>
          <a:p>
            <a:pPr algn="ctr"/>
            <a:r>
              <a:rPr lang="en-US" sz="4000" b="1" dirty="0">
                <a:solidFill>
                  <a:srgbClr val="222222"/>
                </a:solidFill>
                <a:latin typeface="Garet"/>
              </a:rPr>
              <a:t>Supporting Committees: </a:t>
            </a:r>
          </a:p>
          <a:p>
            <a:pPr algn="ctr"/>
            <a:r>
              <a:rPr lang="en-US" sz="3599" dirty="0">
                <a:solidFill>
                  <a:srgbClr val="222222"/>
                </a:solidFill>
                <a:latin typeface="Garet"/>
              </a:rPr>
              <a:t>  - Networking &amp; Career Development  </a:t>
            </a:r>
          </a:p>
          <a:p>
            <a:pPr algn="ctr"/>
            <a:r>
              <a:rPr lang="en-US" sz="3599" dirty="0">
                <a:solidFill>
                  <a:srgbClr val="222222"/>
                </a:solidFill>
                <a:latin typeface="Garet"/>
              </a:rPr>
              <a:t>  - Youth Mentorship &amp; Internship  </a:t>
            </a:r>
          </a:p>
          <a:p>
            <a:pPr algn="ctr"/>
            <a:r>
              <a:rPr lang="en-US" sz="3599" dirty="0">
                <a:solidFill>
                  <a:srgbClr val="222222"/>
                </a:solidFill>
                <a:latin typeface="Garet"/>
              </a:rPr>
              <a:t>  - Alumni Business &amp; Entrepreneurship  </a:t>
            </a:r>
          </a:p>
        </p:txBody>
      </p:sp>
    </p:spTree>
    <p:extLst>
      <p:ext uri="{BB962C8B-B14F-4D97-AF65-F5344CB8AC3E}">
        <p14:creationId xmlns:p14="http://schemas.microsoft.com/office/powerpoint/2010/main" val="771937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0E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89AD6C-E641-690A-A7FC-D376672340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2ECF88DF-E2FF-3BE5-2233-D5CCB38692E7}"/>
              </a:ext>
            </a:extLst>
          </p:cNvPr>
          <p:cNvSpPr/>
          <p:nvPr/>
        </p:nvSpPr>
        <p:spPr>
          <a:xfrm>
            <a:off x="1028700" y="731838"/>
            <a:ext cx="593724" cy="593724"/>
          </a:xfrm>
          <a:custGeom>
            <a:avLst/>
            <a:gdLst/>
            <a:ahLst/>
            <a:cxnLst/>
            <a:rect l="l" t="t" r="r" b="b"/>
            <a:pathLst>
              <a:path w="593724" h="593724">
                <a:moveTo>
                  <a:pt x="0" y="0"/>
                </a:moveTo>
                <a:lnTo>
                  <a:pt x="593724" y="0"/>
                </a:lnTo>
                <a:lnTo>
                  <a:pt x="593724" y="593724"/>
                </a:lnTo>
                <a:lnTo>
                  <a:pt x="0" y="5937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G"/>
          </a:p>
        </p:txBody>
      </p:sp>
      <p:grpSp>
        <p:nvGrpSpPr>
          <p:cNvPr id="13" name="Group 13">
            <a:extLst>
              <a:ext uri="{FF2B5EF4-FFF2-40B4-BE49-F238E27FC236}">
                <a16:creationId xmlns:a16="http://schemas.microsoft.com/office/drawing/2014/main" id="{F6F56649-C86E-701E-BD40-4F7629AC3647}"/>
              </a:ext>
            </a:extLst>
          </p:cNvPr>
          <p:cNvGrpSpPr/>
          <p:nvPr/>
        </p:nvGrpSpPr>
        <p:grpSpPr>
          <a:xfrm>
            <a:off x="1898328" y="731838"/>
            <a:ext cx="2647726" cy="593724"/>
            <a:chOff x="0" y="0"/>
            <a:chExt cx="697344" cy="156372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BEF92785-BCEE-7010-4334-B0D1A2928807}"/>
                </a:ext>
              </a:extLst>
            </p:cNvPr>
            <p:cNvSpPr/>
            <p:nvPr/>
          </p:nvSpPr>
          <p:spPr>
            <a:xfrm>
              <a:off x="0" y="0"/>
              <a:ext cx="697344" cy="156372"/>
            </a:xfrm>
            <a:custGeom>
              <a:avLst/>
              <a:gdLst/>
              <a:ahLst/>
              <a:cxnLst/>
              <a:rect l="l" t="t" r="r" b="b"/>
              <a:pathLst>
                <a:path w="697344" h="156372">
                  <a:moveTo>
                    <a:pt x="78186" y="0"/>
                  </a:moveTo>
                  <a:lnTo>
                    <a:pt x="619158" y="0"/>
                  </a:lnTo>
                  <a:cubicBezTo>
                    <a:pt x="639894" y="0"/>
                    <a:pt x="659781" y="8237"/>
                    <a:pt x="674443" y="22900"/>
                  </a:cubicBezTo>
                  <a:cubicBezTo>
                    <a:pt x="689106" y="37563"/>
                    <a:pt x="697344" y="57450"/>
                    <a:pt x="697344" y="78186"/>
                  </a:cubicBezTo>
                  <a:lnTo>
                    <a:pt x="697344" y="78186"/>
                  </a:lnTo>
                  <a:cubicBezTo>
                    <a:pt x="697344" y="98922"/>
                    <a:pt x="689106" y="118809"/>
                    <a:pt x="674443" y="133472"/>
                  </a:cubicBezTo>
                  <a:cubicBezTo>
                    <a:pt x="659781" y="148134"/>
                    <a:pt x="639894" y="156372"/>
                    <a:pt x="619158" y="156372"/>
                  </a:cubicBezTo>
                  <a:lnTo>
                    <a:pt x="78186" y="156372"/>
                  </a:lnTo>
                  <a:cubicBezTo>
                    <a:pt x="57450" y="156372"/>
                    <a:pt x="37563" y="148134"/>
                    <a:pt x="22900" y="133472"/>
                  </a:cubicBezTo>
                  <a:cubicBezTo>
                    <a:pt x="8237" y="118809"/>
                    <a:pt x="0" y="98922"/>
                    <a:pt x="0" y="78186"/>
                  </a:cubicBezTo>
                  <a:lnTo>
                    <a:pt x="0" y="78186"/>
                  </a:lnTo>
                  <a:cubicBezTo>
                    <a:pt x="0" y="57450"/>
                    <a:pt x="8237" y="37563"/>
                    <a:pt x="22900" y="22900"/>
                  </a:cubicBezTo>
                  <a:cubicBezTo>
                    <a:pt x="37563" y="8237"/>
                    <a:pt x="57450" y="0"/>
                    <a:pt x="7818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429CD279-EE4E-0C36-738F-DA4257476F86}"/>
                </a:ext>
              </a:extLst>
            </p:cNvPr>
            <p:cNvSpPr txBox="1"/>
            <p:nvPr/>
          </p:nvSpPr>
          <p:spPr>
            <a:xfrm>
              <a:off x="0" y="-47625"/>
              <a:ext cx="697344" cy="2039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  <a:spcBef>
                  <a:spcPct val="0"/>
                </a:spcBef>
              </a:pPr>
              <a:r>
                <a:rPr lang="en-US" sz="2499">
                  <a:solidFill>
                    <a:srgbClr val="222222"/>
                  </a:solidFill>
                  <a:latin typeface="Garet"/>
                  <a:ea typeface="Garet"/>
                  <a:cs typeface="Garet"/>
                  <a:sym typeface="Garet"/>
                </a:rPr>
                <a:t>ONWARD</a:t>
              </a:r>
            </a:p>
          </p:txBody>
        </p:sp>
      </p:grpSp>
      <p:sp>
        <p:nvSpPr>
          <p:cNvPr id="16" name="AutoShape 16">
            <a:extLst>
              <a:ext uri="{FF2B5EF4-FFF2-40B4-BE49-F238E27FC236}">
                <a16:creationId xmlns:a16="http://schemas.microsoft.com/office/drawing/2014/main" id="{17376C6D-6987-8C14-2491-6F4EB4F7ECA6}"/>
              </a:ext>
            </a:extLst>
          </p:cNvPr>
          <p:cNvSpPr/>
          <p:nvPr/>
        </p:nvSpPr>
        <p:spPr>
          <a:xfrm>
            <a:off x="1028700" y="1808598"/>
            <a:ext cx="16230600" cy="0"/>
          </a:xfrm>
          <a:prstGeom prst="line">
            <a:avLst/>
          </a:prstGeom>
          <a:ln w="19050" cap="rnd">
            <a:solidFill>
              <a:srgbClr val="2222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NG"/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B054539E-EB8E-27DE-6BC6-A4D50412C5D9}"/>
              </a:ext>
            </a:extLst>
          </p:cNvPr>
          <p:cNvSpPr txBox="1"/>
          <p:nvPr/>
        </p:nvSpPr>
        <p:spPr>
          <a:xfrm>
            <a:off x="2835264" y="2810749"/>
            <a:ext cx="12617473" cy="1425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00"/>
              </a:lnSpc>
            </a:pPr>
            <a:r>
              <a:rPr lang="en-US" sz="12000" dirty="0">
                <a:solidFill>
                  <a:srgbClr val="222222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Wellbeing</a:t>
            </a:r>
          </a:p>
        </p:txBody>
      </p:sp>
      <p:grpSp>
        <p:nvGrpSpPr>
          <p:cNvPr id="36" name="Group 36">
            <a:extLst>
              <a:ext uri="{FF2B5EF4-FFF2-40B4-BE49-F238E27FC236}">
                <a16:creationId xmlns:a16="http://schemas.microsoft.com/office/drawing/2014/main" id="{C4AFC4BD-38F8-7313-47F6-E22F5473F2DB}"/>
              </a:ext>
            </a:extLst>
          </p:cNvPr>
          <p:cNvGrpSpPr/>
          <p:nvPr/>
        </p:nvGrpSpPr>
        <p:grpSpPr>
          <a:xfrm>
            <a:off x="838200" y="6460164"/>
            <a:ext cx="16230600" cy="3094998"/>
            <a:chOff x="0" y="0"/>
            <a:chExt cx="4274726" cy="815144"/>
          </a:xfrm>
        </p:grpSpPr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BC91C237-8D7A-5A4E-5B8D-41CF20EDE2B0}"/>
                </a:ext>
              </a:extLst>
            </p:cNvPr>
            <p:cNvSpPr/>
            <p:nvPr/>
          </p:nvSpPr>
          <p:spPr>
            <a:xfrm>
              <a:off x="0" y="0"/>
              <a:ext cx="4274726" cy="815144"/>
            </a:xfrm>
            <a:custGeom>
              <a:avLst/>
              <a:gdLst/>
              <a:ahLst/>
              <a:cxnLst/>
              <a:rect l="l" t="t" r="r" b="b"/>
              <a:pathLst>
                <a:path w="4274726" h="815144">
                  <a:moveTo>
                    <a:pt x="47700" y="0"/>
                  </a:moveTo>
                  <a:lnTo>
                    <a:pt x="4227026" y="0"/>
                  </a:lnTo>
                  <a:cubicBezTo>
                    <a:pt x="4239677" y="0"/>
                    <a:pt x="4251809" y="5025"/>
                    <a:pt x="4260755" y="13971"/>
                  </a:cubicBezTo>
                  <a:cubicBezTo>
                    <a:pt x="4269700" y="22916"/>
                    <a:pt x="4274726" y="35049"/>
                    <a:pt x="4274726" y="47700"/>
                  </a:cubicBezTo>
                  <a:lnTo>
                    <a:pt x="4274726" y="767444"/>
                  </a:lnTo>
                  <a:cubicBezTo>
                    <a:pt x="4274726" y="780095"/>
                    <a:pt x="4269700" y="792227"/>
                    <a:pt x="4260755" y="801173"/>
                  </a:cubicBezTo>
                  <a:cubicBezTo>
                    <a:pt x="4251809" y="810118"/>
                    <a:pt x="4239677" y="815144"/>
                    <a:pt x="4227026" y="815144"/>
                  </a:cubicBezTo>
                  <a:lnTo>
                    <a:pt x="47700" y="815144"/>
                  </a:lnTo>
                  <a:cubicBezTo>
                    <a:pt x="35049" y="815144"/>
                    <a:pt x="22916" y="810118"/>
                    <a:pt x="13971" y="801173"/>
                  </a:cubicBezTo>
                  <a:cubicBezTo>
                    <a:pt x="5025" y="792227"/>
                    <a:pt x="0" y="780095"/>
                    <a:pt x="0" y="767444"/>
                  </a:cubicBezTo>
                  <a:lnTo>
                    <a:pt x="0" y="47700"/>
                  </a:lnTo>
                  <a:cubicBezTo>
                    <a:pt x="0" y="35049"/>
                    <a:pt x="5025" y="22916"/>
                    <a:pt x="13971" y="13971"/>
                  </a:cubicBezTo>
                  <a:cubicBezTo>
                    <a:pt x="22916" y="5025"/>
                    <a:pt x="35049" y="0"/>
                    <a:pt x="47700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NG"/>
            </a:p>
          </p:txBody>
        </p:sp>
        <p:sp>
          <p:nvSpPr>
            <p:cNvPr id="38" name="TextBox 38">
              <a:extLst>
                <a:ext uri="{FF2B5EF4-FFF2-40B4-BE49-F238E27FC236}">
                  <a16:creationId xmlns:a16="http://schemas.microsoft.com/office/drawing/2014/main" id="{68D290F4-FE91-259C-BF8E-A1BAD82BB009}"/>
                </a:ext>
              </a:extLst>
            </p:cNvPr>
            <p:cNvSpPr txBox="1"/>
            <p:nvPr/>
          </p:nvSpPr>
          <p:spPr>
            <a:xfrm>
              <a:off x="0" y="-66675"/>
              <a:ext cx="4274726" cy="881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39"/>
                </a:lnSpc>
              </a:pPr>
              <a:endParaRPr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1CD93903-D132-6D1D-5564-0EE8E786569B}"/>
              </a:ext>
            </a:extLst>
          </p:cNvPr>
          <p:cNvSpPr txBox="1"/>
          <p:nvPr/>
        </p:nvSpPr>
        <p:spPr>
          <a:xfrm>
            <a:off x="2628900" y="4549805"/>
            <a:ext cx="13030199" cy="4584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599" dirty="0">
                <a:solidFill>
                  <a:srgbClr val="222222"/>
                </a:solidFill>
                <a:latin typeface="Garet"/>
              </a:rPr>
              <a:t>The goal is to execute initiatives around the physical health, mental health, scholarships &amp; financial support for our alumni as well as current students</a:t>
            </a:r>
          </a:p>
          <a:p>
            <a:endParaRPr lang="en-US" sz="3599" dirty="0">
              <a:solidFill>
                <a:srgbClr val="222222"/>
              </a:solidFill>
              <a:latin typeface="Garet"/>
            </a:endParaRPr>
          </a:p>
          <a:p>
            <a:pPr algn="ctr"/>
            <a:r>
              <a:rPr lang="en-US" sz="4000" b="1" dirty="0">
                <a:solidFill>
                  <a:srgbClr val="222222"/>
                </a:solidFill>
                <a:latin typeface="Garet"/>
              </a:rPr>
              <a:t>Supporting Committees: </a:t>
            </a:r>
          </a:p>
          <a:p>
            <a:pPr algn="ctr"/>
            <a:r>
              <a:rPr lang="en-US" sz="3599" dirty="0">
                <a:solidFill>
                  <a:srgbClr val="222222"/>
                </a:solidFill>
                <a:latin typeface="Garet"/>
              </a:rPr>
              <a:t>  - Student Scholarship &amp; Support</a:t>
            </a:r>
          </a:p>
          <a:p>
            <a:pPr algn="ctr"/>
            <a:r>
              <a:rPr lang="en-US" sz="3599" dirty="0">
                <a:solidFill>
                  <a:srgbClr val="222222"/>
                </a:solidFill>
                <a:latin typeface="Garet"/>
              </a:rPr>
              <a:t>- Health &amp; Wellness  </a:t>
            </a:r>
          </a:p>
          <a:p>
            <a:pPr algn="ctr"/>
            <a:r>
              <a:rPr lang="en-US" sz="3599" dirty="0">
                <a:solidFill>
                  <a:srgbClr val="222222"/>
                </a:solidFill>
                <a:latin typeface="Garet"/>
              </a:rPr>
              <a:t>  - Finance &amp; Fundraising  </a:t>
            </a:r>
          </a:p>
        </p:txBody>
      </p:sp>
    </p:spTree>
    <p:extLst>
      <p:ext uri="{BB962C8B-B14F-4D97-AF65-F5344CB8AC3E}">
        <p14:creationId xmlns:p14="http://schemas.microsoft.com/office/powerpoint/2010/main" val="2275711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0E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CD8460-48B8-2CF3-799E-0D2C12B763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4A5E123E-6D27-85D3-FFF9-C845E5EC5C6D}"/>
              </a:ext>
            </a:extLst>
          </p:cNvPr>
          <p:cNvSpPr/>
          <p:nvPr/>
        </p:nvSpPr>
        <p:spPr>
          <a:xfrm>
            <a:off x="1028700" y="731838"/>
            <a:ext cx="593724" cy="593724"/>
          </a:xfrm>
          <a:custGeom>
            <a:avLst/>
            <a:gdLst/>
            <a:ahLst/>
            <a:cxnLst/>
            <a:rect l="l" t="t" r="r" b="b"/>
            <a:pathLst>
              <a:path w="593724" h="593724">
                <a:moveTo>
                  <a:pt x="0" y="0"/>
                </a:moveTo>
                <a:lnTo>
                  <a:pt x="593724" y="0"/>
                </a:lnTo>
                <a:lnTo>
                  <a:pt x="593724" y="593724"/>
                </a:lnTo>
                <a:lnTo>
                  <a:pt x="0" y="5937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G"/>
          </a:p>
        </p:txBody>
      </p:sp>
      <p:grpSp>
        <p:nvGrpSpPr>
          <p:cNvPr id="13" name="Group 13">
            <a:extLst>
              <a:ext uri="{FF2B5EF4-FFF2-40B4-BE49-F238E27FC236}">
                <a16:creationId xmlns:a16="http://schemas.microsoft.com/office/drawing/2014/main" id="{819F4A33-19A1-ED4C-FBEA-2AEC9803A309}"/>
              </a:ext>
            </a:extLst>
          </p:cNvPr>
          <p:cNvGrpSpPr/>
          <p:nvPr/>
        </p:nvGrpSpPr>
        <p:grpSpPr>
          <a:xfrm>
            <a:off x="1898328" y="731838"/>
            <a:ext cx="2647726" cy="593724"/>
            <a:chOff x="0" y="0"/>
            <a:chExt cx="697344" cy="156372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06987118-8B4B-74D3-AAB3-AA0A1E662A84}"/>
                </a:ext>
              </a:extLst>
            </p:cNvPr>
            <p:cNvSpPr/>
            <p:nvPr/>
          </p:nvSpPr>
          <p:spPr>
            <a:xfrm>
              <a:off x="0" y="0"/>
              <a:ext cx="697344" cy="156372"/>
            </a:xfrm>
            <a:custGeom>
              <a:avLst/>
              <a:gdLst/>
              <a:ahLst/>
              <a:cxnLst/>
              <a:rect l="l" t="t" r="r" b="b"/>
              <a:pathLst>
                <a:path w="697344" h="156372">
                  <a:moveTo>
                    <a:pt x="78186" y="0"/>
                  </a:moveTo>
                  <a:lnTo>
                    <a:pt x="619158" y="0"/>
                  </a:lnTo>
                  <a:cubicBezTo>
                    <a:pt x="639894" y="0"/>
                    <a:pt x="659781" y="8237"/>
                    <a:pt x="674443" y="22900"/>
                  </a:cubicBezTo>
                  <a:cubicBezTo>
                    <a:pt x="689106" y="37563"/>
                    <a:pt x="697344" y="57450"/>
                    <a:pt x="697344" y="78186"/>
                  </a:cubicBezTo>
                  <a:lnTo>
                    <a:pt x="697344" y="78186"/>
                  </a:lnTo>
                  <a:cubicBezTo>
                    <a:pt x="697344" y="98922"/>
                    <a:pt x="689106" y="118809"/>
                    <a:pt x="674443" y="133472"/>
                  </a:cubicBezTo>
                  <a:cubicBezTo>
                    <a:pt x="659781" y="148134"/>
                    <a:pt x="639894" y="156372"/>
                    <a:pt x="619158" y="156372"/>
                  </a:cubicBezTo>
                  <a:lnTo>
                    <a:pt x="78186" y="156372"/>
                  </a:lnTo>
                  <a:cubicBezTo>
                    <a:pt x="57450" y="156372"/>
                    <a:pt x="37563" y="148134"/>
                    <a:pt x="22900" y="133472"/>
                  </a:cubicBezTo>
                  <a:cubicBezTo>
                    <a:pt x="8237" y="118809"/>
                    <a:pt x="0" y="98922"/>
                    <a:pt x="0" y="78186"/>
                  </a:cubicBezTo>
                  <a:lnTo>
                    <a:pt x="0" y="78186"/>
                  </a:lnTo>
                  <a:cubicBezTo>
                    <a:pt x="0" y="57450"/>
                    <a:pt x="8237" y="37563"/>
                    <a:pt x="22900" y="22900"/>
                  </a:cubicBezTo>
                  <a:cubicBezTo>
                    <a:pt x="37563" y="8237"/>
                    <a:pt x="57450" y="0"/>
                    <a:pt x="7818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9369A7ED-F951-3D7C-DFD8-16920A0F0932}"/>
                </a:ext>
              </a:extLst>
            </p:cNvPr>
            <p:cNvSpPr txBox="1"/>
            <p:nvPr/>
          </p:nvSpPr>
          <p:spPr>
            <a:xfrm>
              <a:off x="0" y="-47625"/>
              <a:ext cx="697344" cy="2039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  <a:spcBef>
                  <a:spcPct val="0"/>
                </a:spcBef>
              </a:pPr>
              <a:r>
                <a:rPr lang="en-US" sz="2499">
                  <a:solidFill>
                    <a:srgbClr val="222222"/>
                  </a:solidFill>
                  <a:latin typeface="Garet"/>
                  <a:ea typeface="Garet"/>
                  <a:cs typeface="Garet"/>
                  <a:sym typeface="Garet"/>
                </a:rPr>
                <a:t>ONWARD</a:t>
              </a:r>
            </a:p>
          </p:txBody>
        </p:sp>
      </p:grpSp>
      <p:sp>
        <p:nvSpPr>
          <p:cNvPr id="16" name="AutoShape 16">
            <a:extLst>
              <a:ext uri="{FF2B5EF4-FFF2-40B4-BE49-F238E27FC236}">
                <a16:creationId xmlns:a16="http://schemas.microsoft.com/office/drawing/2014/main" id="{0C7C1CA6-8AC8-76BE-CFC3-CDE0508D91A2}"/>
              </a:ext>
            </a:extLst>
          </p:cNvPr>
          <p:cNvSpPr/>
          <p:nvPr/>
        </p:nvSpPr>
        <p:spPr>
          <a:xfrm>
            <a:off x="1028700" y="1808598"/>
            <a:ext cx="16230600" cy="0"/>
          </a:xfrm>
          <a:prstGeom prst="line">
            <a:avLst/>
          </a:prstGeom>
          <a:ln w="19050" cap="rnd">
            <a:solidFill>
              <a:srgbClr val="2222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NG"/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939FA2C8-2E5C-F6E4-3933-4FAF12181EA0}"/>
              </a:ext>
            </a:extLst>
          </p:cNvPr>
          <p:cNvSpPr txBox="1"/>
          <p:nvPr/>
        </p:nvSpPr>
        <p:spPr>
          <a:xfrm>
            <a:off x="2835264" y="2095500"/>
            <a:ext cx="12617473" cy="2810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00"/>
              </a:lnSpc>
            </a:pPr>
            <a:r>
              <a:rPr lang="en-US" sz="12000" dirty="0">
                <a:solidFill>
                  <a:srgbClr val="222222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Advancement of Community</a:t>
            </a:r>
          </a:p>
        </p:txBody>
      </p:sp>
      <p:grpSp>
        <p:nvGrpSpPr>
          <p:cNvPr id="36" name="Group 36">
            <a:extLst>
              <a:ext uri="{FF2B5EF4-FFF2-40B4-BE49-F238E27FC236}">
                <a16:creationId xmlns:a16="http://schemas.microsoft.com/office/drawing/2014/main" id="{F056817D-FEA2-48E9-B32E-C4109B5A75C1}"/>
              </a:ext>
            </a:extLst>
          </p:cNvPr>
          <p:cNvGrpSpPr/>
          <p:nvPr/>
        </p:nvGrpSpPr>
        <p:grpSpPr>
          <a:xfrm>
            <a:off x="838200" y="6460164"/>
            <a:ext cx="16230600" cy="3094998"/>
            <a:chOff x="0" y="0"/>
            <a:chExt cx="4274726" cy="815144"/>
          </a:xfrm>
        </p:grpSpPr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7FB79ABE-3FD3-495C-3838-C60E3FCEB010}"/>
                </a:ext>
              </a:extLst>
            </p:cNvPr>
            <p:cNvSpPr/>
            <p:nvPr/>
          </p:nvSpPr>
          <p:spPr>
            <a:xfrm>
              <a:off x="0" y="0"/>
              <a:ext cx="4274726" cy="815144"/>
            </a:xfrm>
            <a:custGeom>
              <a:avLst/>
              <a:gdLst/>
              <a:ahLst/>
              <a:cxnLst/>
              <a:rect l="l" t="t" r="r" b="b"/>
              <a:pathLst>
                <a:path w="4274726" h="815144">
                  <a:moveTo>
                    <a:pt x="47700" y="0"/>
                  </a:moveTo>
                  <a:lnTo>
                    <a:pt x="4227026" y="0"/>
                  </a:lnTo>
                  <a:cubicBezTo>
                    <a:pt x="4239677" y="0"/>
                    <a:pt x="4251809" y="5025"/>
                    <a:pt x="4260755" y="13971"/>
                  </a:cubicBezTo>
                  <a:cubicBezTo>
                    <a:pt x="4269700" y="22916"/>
                    <a:pt x="4274726" y="35049"/>
                    <a:pt x="4274726" y="47700"/>
                  </a:cubicBezTo>
                  <a:lnTo>
                    <a:pt x="4274726" y="767444"/>
                  </a:lnTo>
                  <a:cubicBezTo>
                    <a:pt x="4274726" y="780095"/>
                    <a:pt x="4269700" y="792227"/>
                    <a:pt x="4260755" y="801173"/>
                  </a:cubicBezTo>
                  <a:cubicBezTo>
                    <a:pt x="4251809" y="810118"/>
                    <a:pt x="4239677" y="815144"/>
                    <a:pt x="4227026" y="815144"/>
                  </a:cubicBezTo>
                  <a:lnTo>
                    <a:pt x="47700" y="815144"/>
                  </a:lnTo>
                  <a:cubicBezTo>
                    <a:pt x="35049" y="815144"/>
                    <a:pt x="22916" y="810118"/>
                    <a:pt x="13971" y="801173"/>
                  </a:cubicBezTo>
                  <a:cubicBezTo>
                    <a:pt x="5025" y="792227"/>
                    <a:pt x="0" y="780095"/>
                    <a:pt x="0" y="767444"/>
                  </a:cubicBezTo>
                  <a:lnTo>
                    <a:pt x="0" y="47700"/>
                  </a:lnTo>
                  <a:cubicBezTo>
                    <a:pt x="0" y="35049"/>
                    <a:pt x="5025" y="22916"/>
                    <a:pt x="13971" y="13971"/>
                  </a:cubicBezTo>
                  <a:cubicBezTo>
                    <a:pt x="22916" y="5025"/>
                    <a:pt x="35049" y="0"/>
                    <a:pt x="47700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NG"/>
            </a:p>
          </p:txBody>
        </p:sp>
        <p:sp>
          <p:nvSpPr>
            <p:cNvPr id="38" name="TextBox 38">
              <a:extLst>
                <a:ext uri="{FF2B5EF4-FFF2-40B4-BE49-F238E27FC236}">
                  <a16:creationId xmlns:a16="http://schemas.microsoft.com/office/drawing/2014/main" id="{FF433152-0CFA-B169-D081-FF05DC3B8CFD}"/>
                </a:ext>
              </a:extLst>
            </p:cNvPr>
            <p:cNvSpPr txBox="1"/>
            <p:nvPr/>
          </p:nvSpPr>
          <p:spPr>
            <a:xfrm>
              <a:off x="0" y="-66675"/>
              <a:ext cx="4274726" cy="881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39"/>
                </a:lnSpc>
              </a:pPr>
              <a:endParaRPr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C4748421-46E6-3E7A-4374-294259F6D516}"/>
              </a:ext>
            </a:extLst>
          </p:cNvPr>
          <p:cNvSpPr txBox="1"/>
          <p:nvPr/>
        </p:nvSpPr>
        <p:spPr>
          <a:xfrm>
            <a:off x="2628900" y="4549805"/>
            <a:ext cx="13030199" cy="40927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3599" dirty="0">
              <a:solidFill>
                <a:srgbClr val="222222"/>
              </a:solidFill>
              <a:latin typeface="Garet"/>
            </a:endParaRPr>
          </a:p>
          <a:p>
            <a:pPr algn="ctr"/>
            <a:r>
              <a:rPr lang="en-US" sz="3599" dirty="0">
                <a:solidFill>
                  <a:srgbClr val="222222"/>
                </a:solidFill>
                <a:latin typeface="Garet"/>
              </a:rPr>
              <a:t>The goal is to execute initiatives around giving back to our society</a:t>
            </a:r>
          </a:p>
          <a:p>
            <a:endParaRPr lang="en-US" sz="3599" dirty="0">
              <a:solidFill>
                <a:srgbClr val="222222"/>
              </a:solidFill>
              <a:latin typeface="Garet"/>
            </a:endParaRPr>
          </a:p>
          <a:p>
            <a:pPr algn="ctr"/>
            <a:endParaRPr lang="en-US" sz="4000" b="1" dirty="0">
              <a:solidFill>
                <a:srgbClr val="222222"/>
              </a:solidFill>
              <a:latin typeface="Garet"/>
            </a:endParaRPr>
          </a:p>
          <a:p>
            <a:pPr algn="ctr"/>
            <a:r>
              <a:rPr lang="en-US" sz="4000" b="1" dirty="0">
                <a:solidFill>
                  <a:srgbClr val="222222"/>
                </a:solidFill>
                <a:latin typeface="Garet"/>
              </a:rPr>
              <a:t>Supporting Committees: </a:t>
            </a:r>
          </a:p>
          <a:p>
            <a:pPr algn="ctr"/>
            <a:r>
              <a:rPr lang="en-US" sz="3599" dirty="0">
                <a:solidFill>
                  <a:srgbClr val="222222"/>
                </a:solidFill>
                <a:latin typeface="Garet"/>
              </a:rPr>
              <a:t>  - Community Service &amp; Outreach</a:t>
            </a:r>
          </a:p>
        </p:txBody>
      </p:sp>
    </p:spTree>
    <p:extLst>
      <p:ext uri="{BB962C8B-B14F-4D97-AF65-F5344CB8AC3E}">
        <p14:creationId xmlns:p14="http://schemas.microsoft.com/office/powerpoint/2010/main" val="1162220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0E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E7B117-E7BF-B645-3B04-46FB38AC7A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FC2E68D8-ADC8-6F09-2B26-E2F440C65E7F}"/>
              </a:ext>
            </a:extLst>
          </p:cNvPr>
          <p:cNvSpPr/>
          <p:nvPr/>
        </p:nvSpPr>
        <p:spPr>
          <a:xfrm>
            <a:off x="1028700" y="731838"/>
            <a:ext cx="593724" cy="593724"/>
          </a:xfrm>
          <a:custGeom>
            <a:avLst/>
            <a:gdLst/>
            <a:ahLst/>
            <a:cxnLst/>
            <a:rect l="l" t="t" r="r" b="b"/>
            <a:pathLst>
              <a:path w="593724" h="593724">
                <a:moveTo>
                  <a:pt x="0" y="0"/>
                </a:moveTo>
                <a:lnTo>
                  <a:pt x="593724" y="0"/>
                </a:lnTo>
                <a:lnTo>
                  <a:pt x="593724" y="593724"/>
                </a:lnTo>
                <a:lnTo>
                  <a:pt x="0" y="5937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G"/>
          </a:p>
        </p:txBody>
      </p:sp>
      <p:grpSp>
        <p:nvGrpSpPr>
          <p:cNvPr id="13" name="Group 13">
            <a:extLst>
              <a:ext uri="{FF2B5EF4-FFF2-40B4-BE49-F238E27FC236}">
                <a16:creationId xmlns:a16="http://schemas.microsoft.com/office/drawing/2014/main" id="{2989A69C-80F3-7106-94D4-F59959FE1D03}"/>
              </a:ext>
            </a:extLst>
          </p:cNvPr>
          <p:cNvGrpSpPr/>
          <p:nvPr/>
        </p:nvGrpSpPr>
        <p:grpSpPr>
          <a:xfrm>
            <a:off x="1898328" y="731838"/>
            <a:ext cx="2647726" cy="593724"/>
            <a:chOff x="0" y="0"/>
            <a:chExt cx="697344" cy="156372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061DA46D-1A8D-60B9-48CA-8C0141DE30D5}"/>
                </a:ext>
              </a:extLst>
            </p:cNvPr>
            <p:cNvSpPr/>
            <p:nvPr/>
          </p:nvSpPr>
          <p:spPr>
            <a:xfrm>
              <a:off x="0" y="0"/>
              <a:ext cx="697344" cy="156372"/>
            </a:xfrm>
            <a:custGeom>
              <a:avLst/>
              <a:gdLst/>
              <a:ahLst/>
              <a:cxnLst/>
              <a:rect l="l" t="t" r="r" b="b"/>
              <a:pathLst>
                <a:path w="697344" h="156372">
                  <a:moveTo>
                    <a:pt x="78186" y="0"/>
                  </a:moveTo>
                  <a:lnTo>
                    <a:pt x="619158" y="0"/>
                  </a:lnTo>
                  <a:cubicBezTo>
                    <a:pt x="639894" y="0"/>
                    <a:pt x="659781" y="8237"/>
                    <a:pt x="674443" y="22900"/>
                  </a:cubicBezTo>
                  <a:cubicBezTo>
                    <a:pt x="689106" y="37563"/>
                    <a:pt x="697344" y="57450"/>
                    <a:pt x="697344" y="78186"/>
                  </a:cubicBezTo>
                  <a:lnTo>
                    <a:pt x="697344" y="78186"/>
                  </a:lnTo>
                  <a:cubicBezTo>
                    <a:pt x="697344" y="98922"/>
                    <a:pt x="689106" y="118809"/>
                    <a:pt x="674443" y="133472"/>
                  </a:cubicBezTo>
                  <a:cubicBezTo>
                    <a:pt x="659781" y="148134"/>
                    <a:pt x="639894" y="156372"/>
                    <a:pt x="619158" y="156372"/>
                  </a:cubicBezTo>
                  <a:lnTo>
                    <a:pt x="78186" y="156372"/>
                  </a:lnTo>
                  <a:cubicBezTo>
                    <a:pt x="57450" y="156372"/>
                    <a:pt x="37563" y="148134"/>
                    <a:pt x="22900" y="133472"/>
                  </a:cubicBezTo>
                  <a:cubicBezTo>
                    <a:pt x="8237" y="118809"/>
                    <a:pt x="0" y="98922"/>
                    <a:pt x="0" y="78186"/>
                  </a:cubicBezTo>
                  <a:lnTo>
                    <a:pt x="0" y="78186"/>
                  </a:lnTo>
                  <a:cubicBezTo>
                    <a:pt x="0" y="57450"/>
                    <a:pt x="8237" y="37563"/>
                    <a:pt x="22900" y="22900"/>
                  </a:cubicBezTo>
                  <a:cubicBezTo>
                    <a:pt x="37563" y="8237"/>
                    <a:pt x="57450" y="0"/>
                    <a:pt x="7818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NG"/>
            </a:p>
          </p:txBody>
        </p: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E6C0BEB7-68E4-F183-543A-C5D7628B1669}"/>
                </a:ext>
              </a:extLst>
            </p:cNvPr>
            <p:cNvSpPr txBox="1"/>
            <p:nvPr/>
          </p:nvSpPr>
          <p:spPr>
            <a:xfrm>
              <a:off x="0" y="-47625"/>
              <a:ext cx="697344" cy="2039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  <a:spcBef>
                  <a:spcPct val="0"/>
                </a:spcBef>
              </a:pPr>
              <a:r>
                <a:rPr lang="en-US" sz="2499">
                  <a:solidFill>
                    <a:srgbClr val="222222"/>
                  </a:solidFill>
                  <a:latin typeface="Garet"/>
                  <a:ea typeface="Garet"/>
                  <a:cs typeface="Garet"/>
                  <a:sym typeface="Garet"/>
                </a:rPr>
                <a:t>ONWARD</a:t>
              </a:r>
            </a:p>
          </p:txBody>
        </p:sp>
      </p:grpSp>
      <p:sp>
        <p:nvSpPr>
          <p:cNvPr id="16" name="AutoShape 16">
            <a:extLst>
              <a:ext uri="{FF2B5EF4-FFF2-40B4-BE49-F238E27FC236}">
                <a16:creationId xmlns:a16="http://schemas.microsoft.com/office/drawing/2014/main" id="{D1CF24D0-1226-8D72-E17D-7430B89D47EF}"/>
              </a:ext>
            </a:extLst>
          </p:cNvPr>
          <p:cNvSpPr/>
          <p:nvPr/>
        </p:nvSpPr>
        <p:spPr>
          <a:xfrm>
            <a:off x="1028700" y="1808598"/>
            <a:ext cx="16230600" cy="0"/>
          </a:xfrm>
          <a:prstGeom prst="line">
            <a:avLst/>
          </a:prstGeom>
          <a:ln w="19050" cap="rnd">
            <a:solidFill>
              <a:srgbClr val="2222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NG"/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EC0FB809-9D34-022B-45C9-6BC5DFA7363A}"/>
              </a:ext>
            </a:extLst>
          </p:cNvPr>
          <p:cNvSpPr txBox="1"/>
          <p:nvPr/>
        </p:nvSpPr>
        <p:spPr>
          <a:xfrm>
            <a:off x="2835264" y="2810749"/>
            <a:ext cx="12617473" cy="1425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00"/>
              </a:lnSpc>
            </a:pPr>
            <a:r>
              <a:rPr lang="en-US" sz="12000" dirty="0">
                <a:solidFill>
                  <a:srgbClr val="222222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Reinforcement</a:t>
            </a:r>
          </a:p>
        </p:txBody>
      </p:sp>
      <p:grpSp>
        <p:nvGrpSpPr>
          <p:cNvPr id="36" name="Group 36">
            <a:extLst>
              <a:ext uri="{FF2B5EF4-FFF2-40B4-BE49-F238E27FC236}">
                <a16:creationId xmlns:a16="http://schemas.microsoft.com/office/drawing/2014/main" id="{EE6A0586-D386-B7D6-C255-AEB4278F2698}"/>
              </a:ext>
            </a:extLst>
          </p:cNvPr>
          <p:cNvGrpSpPr/>
          <p:nvPr/>
        </p:nvGrpSpPr>
        <p:grpSpPr>
          <a:xfrm>
            <a:off x="838200" y="6460164"/>
            <a:ext cx="16230600" cy="3094998"/>
            <a:chOff x="0" y="0"/>
            <a:chExt cx="4274726" cy="815144"/>
          </a:xfrm>
        </p:grpSpPr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2054BE8B-CD21-EA8A-EC36-BFD8B6018E9C}"/>
                </a:ext>
              </a:extLst>
            </p:cNvPr>
            <p:cNvSpPr/>
            <p:nvPr/>
          </p:nvSpPr>
          <p:spPr>
            <a:xfrm>
              <a:off x="0" y="0"/>
              <a:ext cx="4274726" cy="815144"/>
            </a:xfrm>
            <a:custGeom>
              <a:avLst/>
              <a:gdLst/>
              <a:ahLst/>
              <a:cxnLst/>
              <a:rect l="l" t="t" r="r" b="b"/>
              <a:pathLst>
                <a:path w="4274726" h="815144">
                  <a:moveTo>
                    <a:pt x="47700" y="0"/>
                  </a:moveTo>
                  <a:lnTo>
                    <a:pt x="4227026" y="0"/>
                  </a:lnTo>
                  <a:cubicBezTo>
                    <a:pt x="4239677" y="0"/>
                    <a:pt x="4251809" y="5025"/>
                    <a:pt x="4260755" y="13971"/>
                  </a:cubicBezTo>
                  <a:cubicBezTo>
                    <a:pt x="4269700" y="22916"/>
                    <a:pt x="4274726" y="35049"/>
                    <a:pt x="4274726" y="47700"/>
                  </a:cubicBezTo>
                  <a:lnTo>
                    <a:pt x="4274726" y="767444"/>
                  </a:lnTo>
                  <a:cubicBezTo>
                    <a:pt x="4274726" y="780095"/>
                    <a:pt x="4269700" y="792227"/>
                    <a:pt x="4260755" y="801173"/>
                  </a:cubicBezTo>
                  <a:cubicBezTo>
                    <a:pt x="4251809" y="810118"/>
                    <a:pt x="4239677" y="815144"/>
                    <a:pt x="4227026" y="815144"/>
                  </a:cubicBezTo>
                  <a:lnTo>
                    <a:pt x="47700" y="815144"/>
                  </a:lnTo>
                  <a:cubicBezTo>
                    <a:pt x="35049" y="815144"/>
                    <a:pt x="22916" y="810118"/>
                    <a:pt x="13971" y="801173"/>
                  </a:cubicBezTo>
                  <a:cubicBezTo>
                    <a:pt x="5025" y="792227"/>
                    <a:pt x="0" y="780095"/>
                    <a:pt x="0" y="767444"/>
                  </a:cubicBezTo>
                  <a:lnTo>
                    <a:pt x="0" y="47700"/>
                  </a:lnTo>
                  <a:cubicBezTo>
                    <a:pt x="0" y="35049"/>
                    <a:pt x="5025" y="22916"/>
                    <a:pt x="13971" y="13971"/>
                  </a:cubicBezTo>
                  <a:cubicBezTo>
                    <a:pt x="22916" y="5025"/>
                    <a:pt x="35049" y="0"/>
                    <a:pt x="47700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NG"/>
            </a:p>
          </p:txBody>
        </p:sp>
        <p:sp>
          <p:nvSpPr>
            <p:cNvPr id="38" name="TextBox 38">
              <a:extLst>
                <a:ext uri="{FF2B5EF4-FFF2-40B4-BE49-F238E27FC236}">
                  <a16:creationId xmlns:a16="http://schemas.microsoft.com/office/drawing/2014/main" id="{1819A838-D693-8F26-65AC-C2F9CFF07F1C}"/>
                </a:ext>
              </a:extLst>
            </p:cNvPr>
            <p:cNvSpPr txBox="1"/>
            <p:nvPr/>
          </p:nvSpPr>
          <p:spPr>
            <a:xfrm>
              <a:off x="0" y="-66675"/>
              <a:ext cx="4274726" cy="881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39"/>
                </a:lnSpc>
              </a:pPr>
              <a:endParaRPr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F57963AB-E49C-BA71-74E5-02CA1A93985B}"/>
              </a:ext>
            </a:extLst>
          </p:cNvPr>
          <p:cNvSpPr txBox="1"/>
          <p:nvPr/>
        </p:nvSpPr>
        <p:spPr>
          <a:xfrm>
            <a:off x="2628900" y="4549805"/>
            <a:ext cx="13030199" cy="40927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599" dirty="0">
                <a:solidFill>
                  <a:srgbClr val="222222"/>
                </a:solidFill>
                <a:latin typeface="Garet"/>
              </a:rPr>
              <a:t>The goal is to execute initiatives around the need to maintain a strong connection with the school, supporting its growth.  </a:t>
            </a:r>
          </a:p>
          <a:p>
            <a:pPr algn="ctr"/>
            <a:endParaRPr lang="en-US" sz="4000" b="1" dirty="0">
              <a:solidFill>
                <a:srgbClr val="222222"/>
              </a:solidFill>
              <a:latin typeface="Garet"/>
            </a:endParaRPr>
          </a:p>
          <a:p>
            <a:pPr algn="ctr"/>
            <a:r>
              <a:rPr lang="en-US" sz="4000" b="1" dirty="0">
                <a:solidFill>
                  <a:srgbClr val="222222"/>
                </a:solidFill>
                <a:latin typeface="Garet"/>
              </a:rPr>
              <a:t>Supporting Committees: </a:t>
            </a:r>
          </a:p>
          <a:p>
            <a:pPr algn="ctr"/>
            <a:r>
              <a:rPr lang="en-US" sz="3599" dirty="0">
                <a:solidFill>
                  <a:srgbClr val="222222"/>
                </a:solidFill>
                <a:latin typeface="Garet"/>
              </a:rPr>
              <a:t>  - School Partnership</a:t>
            </a:r>
          </a:p>
          <a:p>
            <a:pPr algn="ctr"/>
            <a:r>
              <a:rPr lang="en-US" sz="3599" dirty="0">
                <a:solidFill>
                  <a:srgbClr val="222222"/>
                </a:solidFill>
                <a:latin typeface="Garet"/>
              </a:rPr>
              <a:t>- Historical Preservation</a:t>
            </a:r>
          </a:p>
        </p:txBody>
      </p:sp>
    </p:spTree>
    <p:extLst>
      <p:ext uri="{BB962C8B-B14F-4D97-AF65-F5344CB8AC3E}">
        <p14:creationId xmlns:p14="http://schemas.microsoft.com/office/powerpoint/2010/main" val="2131581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1894</TotalTime>
  <Words>500</Words>
  <Application>Microsoft Office PowerPoint</Application>
  <PresentationFormat>Custom</PresentationFormat>
  <Paragraphs>87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Helvetica World</vt:lpstr>
      <vt:lpstr>Garet</vt:lpstr>
      <vt:lpstr>Calibri</vt:lpstr>
      <vt:lpstr>Arial</vt:lpstr>
      <vt:lpstr>Garet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Cream and Orange Minimalist Debate Competition Presentation</dc:title>
  <dc:creator>DEBO OMOLOLU</dc:creator>
  <cp:lastModifiedBy>Debo Omololu</cp:lastModifiedBy>
  <cp:revision>2</cp:revision>
  <dcterms:created xsi:type="dcterms:W3CDTF">2006-08-16T00:00:00Z</dcterms:created>
  <dcterms:modified xsi:type="dcterms:W3CDTF">2024-11-12T00:07:32Z</dcterms:modified>
  <dc:identifier>DAGWGDBHJAM</dc:identifier>
</cp:coreProperties>
</file>